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Lst>
  <p:sldSz cy="5143500" cx="9144000"/>
  <p:notesSz cx="6858000" cy="9144000"/>
  <p:embeddedFontLst>
    <p:embeddedFont>
      <p:font typeface="Raleway"/>
      <p:regular r:id="rId70"/>
      <p:bold r:id="rId71"/>
      <p:italic r:id="rId72"/>
      <p:boldItalic r:id="rId73"/>
    </p:embeddedFont>
    <p:embeddedFont>
      <p:font typeface="Anton"/>
      <p:regular r:id="rId74"/>
    </p:embeddedFont>
    <p:embeddedFont>
      <p:font typeface="Titillium Web"/>
      <p:regular r:id="rId75"/>
      <p:bold r:id="rId76"/>
      <p:italic r:id="rId77"/>
      <p:boldItalic r:id="rId78"/>
    </p:embeddedFont>
    <p:embeddedFont>
      <p:font typeface="Raleway Light"/>
      <p:regular r:id="rId79"/>
      <p:bold r:id="rId80"/>
      <p:italic r:id="rId81"/>
      <p:boldItalic r:id="rId82"/>
    </p:embeddedFont>
    <p:embeddedFont>
      <p:font typeface="Didact Gothic"/>
      <p:regular r:id="rId83"/>
    </p:embeddedFont>
    <p:embeddedFont>
      <p:font typeface="Helvetica Neue"/>
      <p:regular r:id="rId84"/>
      <p:bold r:id="rId85"/>
      <p:italic r:id="rId86"/>
      <p:boldItalic r:id="rId87"/>
    </p:embeddedFont>
    <p:embeddedFont>
      <p:font typeface="Helvetica Neue Light"/>
      <p:regular r:id="rId88"/>
      <p:bold r:id="rId89"/>
      <p:italic r:id="rId90"/>
      <p:boldItalic r:id="rId9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1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BDC755F-510D-4B6F-A498-044D72821A75}">
  <a:tblStyle styleId="{7BDC755F-510D-4B6F-A498-044D72821A75}" styleName="Table_0">
    <a:wholeTbl>
      <a:tcTxStyle b="off" i="off">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18D32C9F-40A4-4F2B-A262-726DBBB9456D}"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13"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HelveticaNeue-regular.fntdata"/><Relationship Id="rId83" Type="http://schemas.openxmlformats.org/officeDocument/2006/relationships/font" Target="fonts/DidactGothic-regular.fntdata"/><Relationship Id="rId42" Type="http://schemas.openxmlformats.org/officeDocument/2006/relationships/slide" Target="slides/slide36.xml"/><Relationship Id="rId86" Type="http://schemas.openxmlformats.org/officeDocument/2006/relationships/font" Target="fonts/HelveticaNeue-italic.fntdata"/><Relationship Id="rId41" Type="http://schemas.openxmlformats.org/officeDocument/2006/relationships/slide" Target="slides/slide35.xml"/><Relationship Id="rId85" Type="http://schemas.openxmlformats.org/officeDocument/2006/relationships/font" Target="fonts/HelveticaNeue-bold.fntdata"/><Relationship Id="rId44" Type="http://schemas.openxmlformats.org/officeDocument/2006/relationships/slide" Target="slides/slide38.xml"/><Relationship Id="rId88" Type="http://schemas.openxmlformats.org/officeDocument/2006/relationships/font" Target="fonts/HelveticaNeueLight-regular.fntdata"/><Relationship Id="rId43" Type="http://schemas.openxmlformats.org/officeDocument/2006/relationships/slide" Target="slides/slide37.xml"/><Relationship Id="rId87" Type="http://schemas.openxmlformats.org/officeDocument/2006/relationships/font" Target="fonts/HelveticaNeue-boldItalic.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HelveticaNeueLight-bold.fntdata"/><Relationship Id="rId80" Type="http://schemas.openxmlformats.org/officeDocument/2006/relationships/font" Target="fonts/RalewayLight-bold.fntdata"/><Relationship Id="rId82" Type="http://schemas.openxmlformats.org/officeDocument/2006/relationships/font" Target="fonts/RalewayLight-boldItalic.fntdata"/><Relationship Id="rId81" Type="http://schemas.openxmlformats.org/officeDocument/2006/relationships/font" Target="fonts/RalewayLigh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aleway-boldItalic.fntdata"/><Relationship Id="rId72" Type="http://schemas.openxmlformats.org/officeDocument/2006/relationships/font" Target="fonts/Raleway-italic.fntdata"/><Relationship Id="rId31" Type="http://schemas.openxmlformats.org/officeDocument/2006/relationships/slide" Target="slides/slide25.xml"/><Relationship Id="rId75" Type="http://schemas.openxmlformats.org/officeDocument/2006/relationships/font" Target="fonts/TitilliumWeb-regular.fntdata"/><Relationship Id="rId30" Type="http://schemas.openxmlformats.org/officeDocument/2006/relationships/slide" Target="slides/slide24.xml"/><Relationship Id="rId74" Type="http://schemas.openxmlformats.org/officeDocument/2006/relationships/font" Target="fonts/Anton-regular.fntdata"/><Relationship Id="rId33" Type="http://schemas.openxmlformats.org/officeDocument/2006/relationships/slide" Target="slides/slide27.xml"/><Relationship Id="rId77" Type="http://schemas.openxmlformats.org/officeDocument/2006/relationships/font" Target="fonts/TitilliumWeb-italic.fntdata"/><Relationship Id="rId32" Type="http://schemas.openxmlformats.org/officeDocument/2006/relationships/slide" Target="slides/slide26.xml"/><Relationship Id="rId76" Type="http://schemas.openxmlformats.org/officeDocument/2006/relationships/font" Target="fonts/TitilliumWeb-bold.fntdata"/><Relationship Id="rId35" Type="http://schemas.openxmlformats.org/officeDocument/2006/relationships/slide" Target="slides/slide29.xml"/><Relationship Id="rId79" Type="http://schemas.openxmlformats.org/officeDocument/2006/relationships/font" Target="fonts/RalewayLight-regular.fntdata"/><Relationship Id="rId34" Type="http://schemas.openxmlformats.org/officeDocument/2006/relationships/slide" Target="slides/slide28.xml"/><Relationship Id="rId78" Type="http://schemas.openxmlformats.org/officeDocument/2006/relationships/font" Target="fonts/TitilliumWeb-boldItalic.fntdata"/><Relationship Id="rId71" Type="http://schemas.openxmlformats.org/officeDocument/2006/relationships/font" Target="fonts/Raleway-bold.fntdata"/><Relationship Id="rId70" Type="http://schemas.openxmlformats.org/officeDocument/2006/relationships/font" Target="fonts/Raleway-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HelveticaNeueLight-boldItalic.fntdata"/><Relationship Id="rId90" Type="http://schemas.openxmlformats.org/officeDocument/2006/relationships/font" Target="fonts/HelveticaNeueLight-italic.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 TargetMode="Externa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 name="Google Shape;8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solidFill>
                  <a:schemeClr val="dk1"/>
                </a:solidFill>
              </a:rPr>
              <a:t>Obligatoria siempre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GB" sz="1200">
                <a:solidFill>
                  <a:srgbClr val="333333"/>
                </a:solidFill>
                <a:latin typeface="Didact Gothic"/>
                <a:ea typeface="Didact Gothic"/>
                <a:cs typeface="Didact Gothic"/>
                <a:sym typeface="Didact Gothic"/>
              </a:rPr>
              <a:t>Git es uno de los sistemas de control de versiones más populares entre los desarrolladores. Y parte culpa de su popularidad la tiene GitHub, un excelente </a:t>
            </a:r>
            <a:r>
              <a:rPr b="1" lang="en-GB" sz="1200">
                <a:solidFill>
                  <a:srgbClr val="333333"/>
                </a:solidFill>
                <a:latin typeface="Didact Gothic"/>
                <a:ea typeface="Didact Gothic"/>
                <a:cs typeface="Didact Gothic"/>
                <a:sym typeface="Didact Gothic"/>
              </a:rPr>
              <a:t>servicio de alojamiento de repositorios de software con este sistema</a:t>
            </a:r>
            <a:r>
              <a:rPr lang="en-GB" sz="1200">
                <a:solidFill>
                  <a:srgbClr val="333333"/>
                </a:solidFill>
                <a:latin typeface="Didact Gothic"/>
                <a:ea typeface="Didact Gothic"/>
                <a:cs typeface="Didact Gothic"/>
                <a:sym typeface="Didact Gothic"/>
              </a:rPr>
              <a:t>, que lejos de quedarse en esta funcionalidad, ofrece hoy en día un conjunto de características muy útiles para el trabajo en equipo.</a:t>
            </a:r>
            <a:endParaRPr sz="1200">
              <a:solidFill>
                <a:srgbClr val="333333"/>
              </a:solidFill>
              <a:latin typeface="Didact Gothic"/>
              <a:ea typeface="Didact Gothic"/>
              <a:cs typeface="Didact Gothic"/>
              <a:sym typeface="Didact Gothic"/>
            </a:endParaRPr>
          </a:p>
          <a:p>
            <a:pPr indent="0" lvl="0" marL="0" rtl="0" algn="just">
              <a:lnSpc>
                <a:spcPct val="115000"/>
              </a:lnSpc>
              <a:spcBef>
                <a:spcPts val="1300"/>
              </a:spcBef>
              <a:spcAft>
                <a:spcPts val="1300"/>
              </a:spcAft>
              <a:buClr>
                <a:schemeClr val="dk1"/>
              </a:buClr>
              <a:buSzPts val="1100"/>
              <a:buFont typeface="Arial"/>
              <a:buNone/>
            </a:pPr>
            <a:r>
              <a:rPr lang="en-GB" sz="1200">
                <a:solidFill>
                  <a:srgbClr val="333333"/>
                </a:solidFill>
                <a:latin typeface="Didact Gothic"/>
                <a:ea typeface="Didact Gothic"/>
                <a:cs typeface="Didact Gothic"/>
                <a:sym typeface="Didact Gothic"/>
              </a:rPr>
              <a:t>No en vano, es el servicio elegido por proyectos de software libre como jQuery, reddit, Sparkle, curl, Ruby on Rails, node.js, ClickToFlash, Erlang/OTP, CakePHP, Redis, y otros muchos. Además, algunas de las grandes empresas de Internet, como Facebook, alojan ahí sus desarrollos públicos, tales como el SDK, librerías, ejemplos, etc.</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solidFill>
                  <a:schemeClr val="dk1"/>
                </a:solidFill>
              </a:rPr>
              <a:t>Usar para los subtemas de un módulo.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GB" sz="1200">
                <a:solidFill>
                  <a:schemeClr val="dk1"/>
                </a:solidFill>
                <a:latin typeface="Didact Gothic"/>
                <a:ea typeface="Didact Gothic"/>
                <a:cs typeface="Didact Gothic"/>
                <a:sym typeface="Didact Gothic"/>
              </a:rPr>
              <a:t>Existen muchos sistemas de control de Versiones. Git es uno de ellos y el más aceptado por la comunidad de desarrolladores.</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Clr>
                <a:schemeClr val="dk1"/>
              </a:buClr>
              <a:buSzPts val="1100"/>
              <a:buFont typeface="Arial"/>
              <a:buNone/>
            </a:pPr>
            <a:r>
              <a:rPr lang="en-GB" sz="1200">
                <a:solidFill>
                  <a:schemeClr val="dk1"/>
                </a:solidFill>
                <a:latin typeface="Didact Gothic"/>
                <a:ea typeface="Didact Gothic"/>
                <a:cs typeface="Didact Gothic"/>
                <a:sym typeface="Didact Gothic"/>
              </a:rPr>
              <a:t>Gracias al sistema de control de Versiones, nuestro sistema se encuentra a salvo.</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Clr>
                <a:schemeClr val="dk1"/>
              </a:buClr>
              <a:buSzPts val="1100"/>
              <a:buFont typeface="Arial"/>
              <a:buNone/>
            </a:pPr>
            <a:r>
              <a:rPr lang="en-GB" sz="1200">
                <a:solidFill>
                  <a:schemeClr val="dk1"/>
                </a:solidFill>
                <a:latin typeface="Didact Gothic"/>
                <a:ea typeface="Didact Gothic"/>
                <a:cs typeface="Didact Gothic"/>
                <a:sym typeface="Didact Gothic"/>
              </a:rPr>
              <a:t>Con Git podemos ir a cualquier estado de nuestro proyecto en cualquier momento.</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7" name="Google Shape;257;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3" name="Google Shape;283;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solidFill>
                  <a:schemeClr val="dk1"/>
                </a:solidFill>
              </a:rPr>
              <a:t>Usar para los módulos más importantes de la clase, donde se introducen conceptos que se ven en varios slides. No hay que usarla para todos los módulos.</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rPr lang="en-GB" sz="1200">
                <a:solidFill>
                  <a:schemeClr val="dk1"/>
                </a:solidFill>
                <a:latin typeface="Didact Gothic"/>
                <a:ea typeface="Didact Gothic"/>
                <a:cs typeface="Didact Gothic"/>
                <a:sym typeface="Didact Gothic"/>
              </a:rPr>
              <a:t>Para </a:t>
            </a:r>
            <a:r>
              <a:rPr b="1" lang="en-GB" sz="1200">
                <a:solidFill>
                  <a:schemeClr val="dk1"/>
                </a:solidFill>
                <a:latin typeface="Didact Gothic"/>
                <a:ea typeface="Didact Gothic"/>
                <a:cs typeface="Didact Gothic"/>
                <a:sym typeface="Didact Gothic"/>
              </a:rPr>
              <a:t>agregar el o los archivos al Staging Area</a:t>
            </a:r>
            <a:r>
              <a:rPr lang="en-GB" sz="1200">
                <a:solidFill>
                  <a:schemeClr val="dk1"/>
                </a:solidFill>
                <a:latin typeface="Didact Gothic"/>
                <a:ea typeface="Didact Gothic"/>
                <a:cs typeface="Didact Gothic"/>
                <a:sym typeface="Didact Gothic"/>
              </a:rPr>
              <a:t> vamos a usar el comando </a:t>
            </a:r>
            <a:r>
              <a:rPr i="1" lang="en-GB" sz="1200">
                <a:solidFill>
                  <a:schemeClr val="dk1"/>
                </a:solidFill>
                <a:latin typeface="Didact Gothic"/>
                <a:ea typeface="Didact Gothic"/>
                <a:cs typeface="Didact Gothic"/>
                <a:sym typeface="Didact Gothic"/>
              </a:rPr>
              <a:t>add </a:t>
            </a:r>
            <a:r>
              <a:rPr lang="en-GB" sz="1200">
                <a:solidFill>
                  <a:schemeClr val="dk1"/>
                </a:solidFill>
                <a:latin typeface="Didact Gothic"/>
                <a:ea typeface="Didact Gothic"/>
                <a:cs typeface="Didact Gothic"/>
                <a:sym typeface="Didact Gothic"/>
              </a:rPr>
              <a:t>lo cual podemos verificar si funciono nuevamente con el git status</a:t>
            </a:r>
            <a:endParaRPr sz="1200">
              <a:solidFill>
                <a:srgbClr val="1C3643"/>
              </a:solidFill>
              <a:highlight>
                <a:srgbClr val="FFFFFF"/>
              </a:highlight>
              <a:latin typeface="Didact Gothic"/>
              <a:ea typeface="Didact Gothic"/>
              <a:cs typeface="Didact Gothic"/>
              <a:sym typeface="Didact Gothic"/>
            </a:endParaRPr>
          </a:p>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SzPts val="1100"/>
              <a:buNone/>
            </a:pPr>
            <a:r>
              <a:rPr lang="en-GB" sz="1200">
                <a:solidFill>
                  <a:schemeClr val="dk1"/>
                </a:solidFill>
                <a:latin typeface="Didact Gothic"/>
                <a:ea typeface="Didact Gothic"/>
                <a:cs typeface="Didact Gothic"/>
                <a:sym typeface="Didact Gothic"/>
              </a:rPr>
              <a:t>Ahora en </a:t>
            </a:r>
            <a:r>
              <a:rPr b="1" lang="en-GB" sz="1200">
                <a:solidFill>
                  <a:srgbClr val="6AA84F"/>
                </a:solidFill>
                <a:latin typeface="Didact Gothic"/>
                <a:ea typeface="Didact Gothic"/>
                <a:cs typeface="Didact Gothic"/>
                <a:sym typeface="Didact Gothic"/>
              </a:rPr>
              <a:t>verde </a:t>
            </a:r>
            <a:r>
              <a:rPr lang="en-GB" sz="1200">
                <a:solidFill>
                  <a:schemeClr val="dk1"/>
                </a:solidFill>
                <a:latin typeface="Didact Gothic"/>
                <a:ea typeface="Didact Gothic"/>
                <a:cs typeface="Didact Gothic"/>
                <a:sym typeface="Didact Gothic"/>
              </a:rPr>
              <a:t>nos indica que tenemos</a:t>
            </a:r>
            <a:r>
              <a:rPr b="1" lang="en-GB" sz="1200">
                <a:solidFill>
                  <a:schemeClr val="dk1"/>
                </a:solidFill>
                <a:latin typeface="Didact Gothic"/>
                <a:ea typeface="Didact Gothic"/>
                <a:cs typeface="Didact Gothic"/>
                <a:sym typeface="Didact Gothic"/>
              </a:rPr>
              <a:t> un archivo listo para hacer un commit en nuestro repositorio</a:t>
            </a:r>
            <a:r>
              <a:rPr lang="en-GB" sz="1200">
                <a:solidFill>
                  <a:schemeClr val="dk1"/>
                </a:solidFill>
                <a:latin typeface="Didact Gothic"/>
                <a:ea typeface="Didact Gothic"/>
                <a:cs typeface="Didact Gothic"/>
                <a:sym typeface="Didact Gothic"/>
              </a:rPr>
              <a:t>, hasta que no hagamos un commit nuestro archivo permanecerá en “el limbo” en el estado Ready justo antes de enviar nuestro archivo a nuestros repositorio.</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rPr lang="en-GB" sz="1200">
                <a:solidFill>
                  <a:schemeClr val="dk1"/>
                </a:solidFill>
                <a:latin typeface="Didact Gothic"/>
                <a:ea typeface="Didact Gothic"/>
                <a:cs typeface="Didact Gothic"/>
                <a:sym typeface="Didact Gothic"/>
              </a:rPr>
              <a:t>Para </a:t>
            </a:r>
            <a:r>
              <a:rPr b="1" lang="en-GB" sz="1200">
                <a:solidFill>
                  <a:schemeClr val="dk1"/>
                </a:solidFill>
                <a:latin typeface="Didact Gothic"/>
                <a:ea typeface="Didact Gothic"/>
                <a:cs typeface="Didact Gothic"/>
                <a:sym typeface="Didact Gothic"/>
              </a:rPr>
              <a:t>agregar el o los archivos al Staging Area</a:t>
            </a:r>
            <a:r>
              <a:rPr lang="en-GB" sz="1200">
                <a:solidFill>
                  <a:schemeClr val="dk1"/>
                </a:solidFill>
                <a:latin typeface="Didact Gothic"/>
                <a:ea typeface="Didact Gothic"/>
                <a:cs typeface="Didact Gothic"/>
                <a:sym typeface="Didact Gothic"/>
              </a:rPr>
              <a:t> vamos a usar el comando </a:t>
            </a:r>
            <a:r>
              <a:rPr i="1" lang="en-GB" sz="1200">
                <a:solidFill>
                  <a:schemeClr val="dk1"/>
                </a:solidFill>
                <a:latin typeface="Didact Gothic"/>
                <a:ea typeface="Didact Gothic"/>
                <a:cs typeface="Didact Gothic"/>
                <a:sym typeface="Didact Gothic"/>
              </a:rPr>
              <a:t>add </a:t>
            </a:r>
            <a:r>
              <a:rPr lang="en-GB" sz="1200">
                <a:solidFill>
                  <a:schemeClr val="dk1"/>
                </a:solidFill>
                <a:latin typeface="Didact Gothic"/>
                <a:ea typeface="Didact Gothic"/>
                <a:cs typeface="Didact Gothic"/>
                <a:sym typeface="Didact Gothic"/>
              </a:rPr>
              <a:t>lo cual podemos verificar si funciono nuevamente con el git status</a:t>
            </a:r>
            <a:endParaRPr sz="1200">
              <a:solidFill>
                <a:srgbClr val="1C3643"/>
              </a:solidFill>
              <a:highlight>
                <a:srgbClr val="FFFFFF"/>
              </a:highlight>
              <a:latin typeface="Didact Gothic"/>
              <a:ea typeface="Didact Gothic"/>
              <a:cs typeface="Didact Gothic"/>
              <a:sym typeface="Didact Gothic"/>
            </a:endParaRPr>
          </a:p>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SzPts val="1100"/>
              <a:buNone/>
            </a:pPr>
            <a:r>
              <a:rPr lang="en-GB" sz="1200">
                <a:solidFill>
                  <a:schemeClr val="dk1"/>
                </a:solidFill>
                <a:latin typeface="Didact Gothic"/>
                <a:ea typeface="Didact Gothic"/>
                <a:cs typeface="Didact Gothic"/>
                <a:sym typeface="Didact Gothic"/>
              </a:rPr>
              <a:t>Ahora en </a:t>
            </a:r>
            <a:r>
              <a:rPr b="1" lang="en-GB" sz="1200">
                <a:solidFill>
                  <a:srgbClr val="6AA84F"/>
                </a:solidFill>
                <a:latin typeface="Didact Gothic"/>
                <a:ea typeface="Didact Gothic"/>
                <a:cs typeface="Didact Gothic"/>
                <a:sym typeface="Didact Gothic"/>
              </a:rPr>
              <a:t>verde </a:t>
            </a:r>
            <a:r>
              <a:rPr lang="en-GB" sz="1200">
                <a:solidFill>
                  <a:schemeClr val="dk1"/>
                </a:solidFill>
                <a:latin typeface="Didact Gothic"/>
                <a:ea typeface="Didact Gothic"/>
                <a:cs typeface="Didact Gothic"/>
                <a:sym typeface="Didact Gothic"/>
              </a:rPr>
              <a:t>nos indica que tenemos</a:t>
            </a:r>
            <a:r>
              <a:rPr b="1" lang="en-GB" sz="1200">
                <a:solidFill>
                  <a:schemeClr val="dk1"/>
                </a:solidFill>
                <a:latin typeface="Didact Gothic"/>
                <a:ea typeface="Didact Gothic"/>
                <a:cs typeface="Didact Gothic"/>
                <a:sym typeface="Didact Gothic"/>
              </a:rPr>
              <a:t> un archivo listo para hacer un commit en nuestro repositorio</a:t>
            </a:r>
            <a:r>
              <a:rPr lang="en-GB" sz="1200">
                <a:solidFill>
                  <a:schemeClr val="dk1"/>
                </a:solidFill>
                <a:latin typeface="Didact Gothic"/>
                <a:ea typeface="Didact Gothic"/>
                <a:cs typeface="Didact Gothic"/>
                <a:sym typeface="Didact Gothic"/>
              </a:rPr>
              <a:t>, hasta que no hagamos un commit nuestro archivo permanecerá en “el limbo” en el estado Ready justo antes de enviar nuestro archivo a nuestros repositorio.</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8" name="Google Shape;368;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chemeClr val="dk1"/>
                </a:solidFill>
                <a:latin typeface="Didact Gothic"/>
                <a:ea typeface="Didact Gothic"/>
                <a:cs typeface="Didact Gothic"/>
                <a:sym typeface="Didact Gothic"/>
              </a:rPr>
              <a:t>Agregamos nuestros index.html</a:t>
            </a:r>
            <a:br>
              <a:rPr lang="en-GB" sz="1200">
                <a:solidFill>
                  <a:schemeClr val="dk1"/>
                </a:solidFill>
                <a:latin typeface="Didact Gothic"/>
                <a:ea typeface="Didact Gothic"/>
                <a:cs typeface="Didact Gothic"/>
                <a:sym typeface="Didact Gothic"/>
              </a:rPr>
            </a:br>
            <a:r>
              <a:rPr b="1" lang="en-GB" sz="1200">
                <a:solidFill>
                  <a:schemeClr val="dk1"/>
                </a:solidFill>
                <a:latin typeface="Didact Gothic"/>
                <a:ea typeface="Didact Gothic"/>
                <a:cs typeface="Didact Gothic"/>
                <a:sym typeface="Didact Gothic"/>
              </a:rPr>
              <a:t>Entonces cumplimos las 3 etapas de Git</a:t>
            </a:r>
            <a:endParaRPr b="1" sz="1200">
              <a:solidFill>
                <a:schemeClr val="dk1"/>
              </a:solidFill>
              <a:latin typeface="Didact Gothic"/>
              <a:ea typeface="Didact Gothic"/>
              <a:cs typeface="Didact Gothic"/>
              <a:sym typeface="Didact Gothic"/>
            </a:endParaRPr>
          </a:p>
          <a:p>
            <a:pPr indent="-304800" lvl="0" marL="457200" rtl="0" algn="l">
              <a:lnSpc>
                <a:spcPct val="115000"/>
              </a:lnSpc>
              <a:spcBef>
                <a:spcPts val="0"/>
              </a:spcBef>
              <a:spcAft>
                <a:spcPts val="0"/>
              </a:spcAft>
              <a:buClr>
                <a:schemeClr val="dk1"/>
              </a:buClr>
              <a:buSzPts val="1200"/>
              <a:buFont typeface="Lato"/>
              <a:buAutoNum type="arabicPeriod"/>
            </a:pPr>
            <a:r>
              <a:rPr lang="en-GB" sz="1200">
                <a:solidFill>
                  <a:schemeClr val="dk1"/>
                </a:solidFill>
                <a:latin typeface="Didact Gothic"/>
                <a:ea typeface="Didact Gothic"/>
                <a:cs typeface="Didact Gothic"/>
                <a:sym typeface="Didact Gothic"/>
              </a:rPr>
              <a:t>Creamos nuestro</a:t>
            </a:r>
            <a:r>
              <a:rPr i="1" lang="en-GB" sz="1200">
                <a:solidFill>
                  <a:schemeClr val="dk1"/>
                </a:solidFill>
                <a:latin typeface="Didact Gothic"/>
                <a:ea typeface="Didact Gothic"/>
                <a:cs typeface="Didact Gothic"/>
                <a:sym typeface="Didact Gothic"/>
              </a:rPr>
              <a:t> index.html</a:t>
            </a:r>
            <a:r>
              <a:rPr lang="en-GB" sz="1200">
                <a:solidFill>
                  <a:schemeClr val="dk1"/>
                </a:solidFill>
                <a:latin typeface="Didact Gothic"/>
                <a:ea typeface="Didact Gothic"/>
                <a:cs typeface="Didact Gothic"/>
                <a:sym typeface="Didact Gothic"/>
              </a:rPr>
              <a:t> dentro de </a:t>
            </a:r>
            <a:r>
              <a:rPr b="1" lang="en-GB" sz="1200">
                <a:solidFill>
                  <a:schemeClr val="dk1"/>
                </a:solidFill>
                <a:latin typeface="Didact Gothic"/>
                <a:ea typeface="Didact Gothic"/>
                <a:cs typeface="Didact Gothic"/>
                <a:sym typeface="Didact Gothic"/>
              </a:rPr>
              <a:t>Working Directory</a:t>
            </a:r>
            <a:endParaRPr b="1" sz="1200">
              <a:solidFill>
                <a:schemeClr val="dk1"/>
              </a:solidFill>
              <a:latin typeface="Didact Gothic"/>
              <a:ea typeface="Didact Gothic"/>
              <a:cs typeface="Didact Gothic"/>
              <a:sym typeface="Didact Gothic"/>
            </a:endParaRPr>
          </a:p>
          <a:p>
            <a:pPr indent="-304800" lvl="0" marL="457200" rtl="0" algn="l">
              <a:lnSpc>
                <a:spcPct val="115000"/>
              </a:lnSpc>
              <a:spcBef>
                <a:spcPts val="0"/>
              </a:spcBef>
              <a:spcAft>
                <a:spcPts val="0"/>
              </a:spcAft>
              <a:buClr>
                <a:schemeClr val="dk1"/>
              </a:buClr>
              <a:buSzPts val="1200"/>
              <a:buFont typeface="Lato"/>
              <a:buAutoNum type="arabicPeriod"/>
            </a:pPr>
            <a:r>
              <a:rPr lang="en-GB" sz="1200">
                <a:solidFill>
                  <a:schemeClr val="dk1"/>
                </a:solidFill>
                <a:latin typeface="Didact Gothic"/>
                <a:ea typeface="Didact Gothic"/>
                <a:cs typeface="Didact Gothic"/>
                <a:sym typeface="Didact Gothic"/>
              </a:rPr>
              <a:t>Con el comando </a:t>
            </a:r>
            <a:r>
              <a:rPr i="1" lang="en-GB" sz="1200">
                <a:solidFill>
                  <a:schemeClr val="dk1"/>
                </a:solidFill>
                <a:latin typeface="Didact Gothic"/>
                <a:ea typeface="Didact Gothic"/>
                <a:cs typeface="Didact Gothic"/>
                <a:sym typeface="Didact Gothic"/>
              </a:rPr>
              <a:t>add </a:t>
            </a:r>
            <a:r>
              <a:rPr lang="en-GB" sz="1200">
                <a:solidFill>
                  <a:schemeClr val="dk1"/>
                </a:solidFill>
                <a:latin typeface="Didact Gothic"/>
                <a:ea typeface="Didact Gothic"/>
                <a:cs typeface="Didact Gothic"/>
                <a:sym typeface="Didact Gothic"/>
              </a:rPr>
              <a:t>agregamos al</a:t>
            </a:r>
            <a:r>
              <a:rPr b="1" lang="en-GB" sz="1200">
                <a:solidFill>
                  <a:schemeClr val="dk1"/>
                </a:solidFill>
                <a:latin typeface="Didact Gothic"/>
                <a:ea typeface="Didact Gothic"/>
                <a:cs typeface="Didact Gothic"/>
                <a:sym typeface="Didact Gothic"/>
              </a:rPr>
              <a:t> Staging Area</a:t>
            </a:r>
            <a:endParaRPr b="1" sz="1200">
              <a:solidFill>
                <a:schemeClr val="dk1"/>
              </a:solidFill>
              <a:latin typeface="Didact Gothic"/>
              <a:ea typeface="Didact Gothic"/>
              <a:cs typeface="Didact Gothic"/>
              <a:sym typeface="Didact Gothic"/>
            </a:endParaRPr>
          </a:p>
          <a:p>
            <a:pPr indent="-304800" lvl="0" marL="457200" rtl="0" algn="l">
              <a:lnSpc>
                <a:spcPct val="115000"/>
              </a:lnSpc>
              <a:spcBef>
                <a:spcPts val="0"/>
              </a:spcBef>
              <a:spcAft>
                <a:spcPts val="0"/>
              </a:spcAft>
              <a:buClr>
                <a:schemeClr val="dk1"/>
              </a:buClr>
              <a:buSzPts val="1200"/>
              <a:buFont typeface="Lato"/>
              <a:buAutoNum type="arabicPeriod"/>
            </a:pPr>
            <a:r>
              <a:rPr lang="en-GB" sz="1200">
                <a:solidFill>
                  <a:schemeClr val="dk1"/>
                </a:solidFill>
                <a:latin typeface="Didact Gothic"/>
                <a:ea typeface="Didact Gothic"/>
                <a:cs typeface="Didact Gothic"/>
                <a:sym typeface="Didact Gothic"/>
              </a:rPr>
              <a:t>Y como ultimo enviamos a nuestro repositorio </a:t>
            </a:r>
            <a:r>
              <a:rPr b="1" lang="en-GB" sz="1200">
                <a:solidFill>
                  <a:schemeClr val="dk1"/>
                </a:solidFill>
                <a:latin typeface="Didact Gothic"/>
                <a:ea typeface="Didact Gothic"/>
                <a:cs typeface="Didact Gothic"/>
                <a:sym typeface="Didact Gothic"/>
              </a:rPr>
              <a:t>Git Directory </a:t>
            </a:r>
            <a:r>
              <a:rPr lang="en-GB" sz="1200">
                <a:solidFill>
                  <a:schemeClr val="dk1"/>
                </a:solidFill>
                <a:latin typeface="Didact Gothic"/>
                <a:ea typeface="Didact Gothic"/>
                <a:cs typeface="Didact Gothic"/>
                <a:sym typeface="Didact Gothic"/>
              </a:rPr>
              <a:t>el archivo </a:t>
            </a:r>
            <a:r>
              <a:rPr i="1" lang="en-GB" sz="1200">
                <a:solidFill>
                  <a:schemeClr val="dk1"/>
                </a:solidFill>
                <a:latin typeface="Didact Gothic"/>
                <a:ea typeface="Didact Gothic"/>
                <a:cs typeface="Didact Gothic"/>
                <a:sym typeface="Didact Gothic"/>
              </a:rPr>
              <a:t>index.html </a:t>
            </a:r>
            <a:r>
              <a:rPr lang="en-GB" sz="1200">
                <a:solidFill>
                  <a:schemeClr val="dk1"/>
                </a:solidFill>
                <a:latin typeface="Didact Gothic"/>
                <a:ea typeface="Didact Gothic"/>
                <a:cs typeface="Didact Gothic"/>
                <a:sym typeface="Didact Gothic"/>
              </a:rPr>
              <a:t>con el comando </a:t>
            </a:r>
            <a:r>
              <a:rPr i="1" lang="en-GB" sz="1200">
                <a:solidFill>
                  <a:schemeClr val="dk1"/>
                </a:solidFill>
                <a:latin typeface="Didact Gothic"/>
                <a:ea typeface="Didact Gothic"/>
                <a:cs typeface="Didact Gothic"/>
                <a:sym typeface="Didact Gothic"/>
              </a:rPr>
              <a:t>commit -m</a:t>
            </a:r>
            <a:r>
              <a:rPr lang="en-GB" sz="1200">
                <a:solidFill>
                  <a:schemeClr val="dk1"/>
                </a:solidFill>
                <a:latin typeface="Didact Gothic"/>
                <a:ea typeface="Didact Gothic"/>
                <a:cs typeface="Didact Gothic"/>
                <a:sym typeface="Didact Gothic"/>
              </a:rPr>
              <a:t> (mensaje) </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p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solidFill>
                  <a:schemeClr val="dk1"/>
                </a:solidFill>
              </a:rPr>
              <a:t>Usar para los módulos más importantes de la clase, donde se introducen conceptos que se ven en varios slides. No hay que usarla para todos los módulos.</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3" name="Google Shape;393;p1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GB" sz="1200">
                <a:solidFill>
                  <a:schemeClr val="dk1"/>
                </a:solidFill>
                <a:latin typeface="Didact Gothic"/>
                <a:ea typeface="Didact Gothic"/>
                <a:cs typeface="Didact Gothic"/>
                <a:sym typeface="Didact Gothic"/>
              </a:rPr>
              <a:t>Por ahora todo lo que venía ocurriendo en Git era de manera local, no necesitábamos nada de internet para guardar nuestros commits y nuestro repositorio. </a:t>
            </a:r>
            <a:br>
              <a:rPr lang="en-GB" sz="1200">
                <a:solidFill>
                  <a:schemeClr val="dk1"/>
                </a:solidFill>
                <a:latin typeface="Didact Gothic"/>
                <a:ea typeface="Didact Gothic"/>
                <a:cs typeface="Didact Gothic"/>
                <a:sym typeface="Didact Gothic"/>
              </a:rPr>
            </a:br>
            <a:r>
              <a:rPr lang="en-GB" sz="1200">
                <a:solidFill>
                  <a:schemeClr val="dk1"/>
                </a:solidFill>
                <a:latin typeface="Didact Gothic"/>
                <a:ea typeface="Didact Gothic"/>
                <a:cs typeface="Didact Gothic"/>
                <a:sym typeface="Didact Gothic"/>
              </a:rPr>
              <a:t>Ahora </a:t>
            </a:r>
            <a:r>
              <a:rPr b="1" lang="en-GB" sz="1200">
                <a:solidFill>
                  <a:schemeClr val="dk1"/>
                </a:solidFill>
                <a:latin typeface="Didact Gothic"/>
                <a:ea typeface="Didact Gothic"/>
                <a:cs typeface="Didact Gothic"/>
                <a:sym typeface="Didact Gothic"/>
              </a:rPr>
              <a:t>queremos compartir nuestro trabajo con otros</a:t>
            </a:r>
            <a:r>
              <a:rPr lang="en-GB" sz="1200">
                <a:solidFill>
                  <a:schemeClr val="dk1"/>
                </a:solidFill>
                <a:latin typeface="Didact Gothic"/>
                <a:ea typeface="Didact Gothic"/>
                <a:cs typeface="Didact Gothic"/>
                <a:sym typeface="Didact Gothic"/>
              </a:rPr>
              <a:t> (compañeros de proyecto, clientes, etc).</a:t>
            </a:r>
            <a:br>
              <a:rPr lang="en-GB" sz="1200">
                <a:solidFill>
                  <a:schemeClr val="dk1"/>
                </a:solidFill>
                <a:latin typeface="Didact Gothic"/>
                <a:ea typeface="Didact Gothic"/>
                <a:cs typeface="Didact Gothic"/>
                <a:sym typeface="Didact Gothic"/>
              </a:rPr>
            </a:br>
            <a:r>
              <a:rPr lang="en-GB" sz="1200">
                <a:solidFill>
                  <a:schemeClr val="dk1"/>
                </a:solidFill>
                <a:latin typeface="Didact Gothic"/>
                <a:ea typeface="Didact Gothic"/>
                <a:cs typeface="Didact Gothic"/>
                <a:sym typeface="Didact Gothic"/>
              </a:rPr>
              <a:t>Para eso utilizamos Github!</a:t>
            </a:r>
            <a:br>
              <a:rPr lang="en-GB" sz="1200">
                <a:solidFill>
                  <a:schemeClr val="dk1"/>
                </a:solidFill>
                <a:latin typeface="Didact Gothic"/>
                <a:ea typeface="Didact Gothic"/>
                <a:cs typeface="Didact Gothic"/>
                <a:sym typeface="Didact Gothic"/>
              </a:rPr>
            </a:b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Clr>
                <a:schemeClr val="dk1"/>
              </a:buClr>
              <a:buSzPts val="1100"/>
              <a:buFont typeface="Arial"/>
              <a:buNone/>
            </a:pPr>
            <a:r>
              <a:rPr lang="en-GB" sz="1200" u="sng">
                <a:solidFill>
                  <a:srgbClr val="1155CC"/>
                </a:solidFill>
                <a:latin typeface="Didact Gothic"/>
                <a:ea typeface="Didact Gothic"/>
                <a:cs typeface="Didact Gothic"/>
                <a:sym typeface="Didact Gothic"/>
                <a:hlinkClick r:id="rId2">
                  <a:extLst>
                    <a:ext uri="{A12FA001-AC4F-418D-AE19-62706E023703}">
                      <ahyp:hlinkClr val="tx"/>
                    </a:ext>
                  </a:extLst>
                </a:hlinkClick>
              </a:rPr>
              <a:t>https://github.com/</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Clr>
                <a:schemeClr val="dk1"/>
              </a:buClr>
              <a:buSzPts val="1100"/>
              <a:buFont typeface="Arial"/>
              <a:buNone/>
            </a:pPr>
            <a:r>
              <a:rPr i="1" lang="en-GB" sz="1200">
                <a:solidFill>
                  <a:schemeClr val="dk1"/>
                </a:solidFill>
                <a:latin typeface="Didact Gothic"/>
                <a:ea typeface="Didact Gothic"/>
                <a:cs typeface="Didact Gothic"/>
                <a:sym typeface="Didact Gothic"/>
              </a:rPr>
              <a:t>“GitHub is a development platform inspired by the way you work. From open source to business, you can host and review code, manage projects, and build software alongside millions of other developers.”</a:t>
            </a:r>
            <a:endParaRPr i="1"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Clr>
                <a:schemeClr val="dk1"/>
              </a:buClr>
              <a:buSzPts val="1100"/>
              <a:buFont typeface="Arial"/>
              <a:buNone/>
            </a:pPr>
            <a:r>
              <a:t/>
            </a:r>
            <a:endParaRPr i="1"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Clr>
                <a:schemeClr val="dk1"/>
              </a:buClr>
              <a:buSzPts val="1100"/>
              <a:buFont typeface="Arial"/>
              <a:buNone/>
            </a:pPr>
            <a:r>
              <a:rPr b="1" lang="en-GB" sz="1200">
                <a:solidFill>
                  <a:schemeClr val="dk1"/>
                </a:solidFill>
                <a:latin typeface="Didact Gothic"/>
                <a:ea typeface="Didact Gothic"/>
                <a:cs typeface="Didact Gothic"/>
                <a:sym typeface="Didact Gothic"/>
              </a:rPr>
              <a:t>GitHub es una forja (plataforma de desarrollo colaborativo) para alojar proyectos utilizando el sistema de control de versiones Git</a:t>
            </a:r>
            <a:r>
              <a:rPr lang="en-GB" sz="1200">
                <a:solidFill>
                  <a:schemeClr val="dk1"/>
                </a:solidFill>
                <a:latin typeface="Didact Gothic"/>
                <a:ea typeface="Didact Gothic"/>
                <a:cs typeface="Didact Gothic"/>
                <a:sym typeface="Didact Gothic"/>
              </a:rPr>
              <a:t>. Utiliza el framework Ruby on Rails por GitHub, Inc. (anteriormente conocida como Logical Awesome). Desde enero de 2010, GitHub opera bajo el nombre de GitHub, Inc. El código de los proyectos alojados en GitHub se almacena típicamente de forma pública, aunque utilizando una cuenta de pago, también permite hospedar repositorios privados.</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Didact Gothic"/>
              <a:ea typeface="Didact Gothic"/>
              <a:cs typeface="Didact Gothic"/>
              <a:sym typeface="Didact Gothic"/>
            </a:endParaRPr>
          </a:p>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p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46eaaf639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g146eaaf639a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p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 name="Google Shape;407;p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p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4" name="Google Shape;414;p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1" name="Google Shape;421;p1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6" name="Google Shape;426;p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3" name="Google Shape;433;p1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p1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6" name="Google Shape;446;p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3" name="Google Shape;453;p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p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3" name="Google Shape;473;p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p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8" name="Google Shape;478;p1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Didact Gothic"/>
              <a:ea typeface="Didact Gothic"/>
              <a:cs typeface="Didact Gothic"/>
              <a:sym typeface="Didact Gothic"/>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1467833cff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1467833cff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p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1" name="Google Shape;491;p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sz="1200">
                <a:solidFill>
                  <a:schemeClr val="dk1"/>
                </a:solidFill>
                <a:highlight>
                  <a:schemeClr val="lt1"/>
                </a:highlight>
                <a:latin typeface="Helvetica Neue Light"/>
                <a:ea typeface="Helvetica Neue Light"/>
                <a:cs typeface="Helvetica Neue Light"/>
                <a:sym typeface="Helvetica Neue Light"/>
              </a:rPr>
              <a:t>Desarrollo de un desafío entregable </a:t>
            </a:r>
            <a:endParaRPr sz="1200">
              <a:solidFill>
                <a:schemeClr val="dk1"/>
              </a:solidFill>
              <a:highlight>
                <a:schemeClr val="lt1"/>
              </a:highlight>
              <a:latin typeface="Helvetica Neue Light"/>
              <a:ea typeface="Helvetica Neue Light"/>
              <a:cs typeface="Helvetica Neue Light"/>
              <a:sym typeface="Helvetica Neue Light"/>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1467833cff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1467833cff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1467833cffc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1467833cff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24292E"/>
              </a:solidFill>
              <a:latin typeface="Didact Gothic"/>
              <a:ea typeface="Didact Gothic"/>
              <a:cs typeface="Didact Gothic"/>
              <a:sym typeface="Didact Gothic"/>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a:off x="0" y="0"/>
            <a:ext cx="9144000" cy="3745800"/>
          </a:xfrm>
          <a:prstGeom prst="rect">
            <a:avLst/>
          </a:prstGeom>
          <a:solidFill>
            <a:srgbClr val="FF0040">
              <a:alpha val="81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579000" y="1920450"/>
            <a:ext cx="54300" cy="1191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2" name="Google Shape;12;p2"/>
          <p:cNvSpPr txBox="1"/>
          <p:nvPr>
            <p:ph type="ctrTitle"/>
          </p:nvPr>
        </p:nvSpPr>
        <p:spPr>
          <a:xfrm>
            <a:off x="685800" y="1915625"/>
            <a:ext cx="5412300" cy="1159800"/>
          </a:xfrm>
          <a:prstGeom prst="rect">
            <a:avLst/>
          </a:prstGeom>
        </p:spPr>
        <p:txBody>
          <a:bodyPr anchorCtr="0" anchor="ctr" bIns="91425" lIns="91425" spcFirstLastPara="1" rIns="91425" wrap="square" tIns="91425">
            <a:noAutofit/>
          </a:bodyPr>
          <a:lstStyle>
            <a:lvl1pPr lvl="0">
              <a:spcBef>
                <a:spcPts val="0"/>
              </a:spcBef>
              <a:spcAft>
                <a:spcPts val="0"/>
              </a:spcAft>
              <a:buClr>
                <a:srgbClr val="FFFFFF"/>
              </a:buClr>
              <a:buSzPts val="4800"/>
              <a:buNone/>
              <a:defRPr sz="4800">
                <a:solidFill>
                  <a:srgbClr val="FFFFFF"/>
                </a:solidFill>
              </a:defRPr>
            </a:lvl1pPr>
            <a:lvl2pPr lvl="1">
              <a:spcBef>
                <a:spcPts val="0"/>
              </a:spcBef>
              <a:spcAft>
                <a:spcPts val="0"/>
              </a:spcAft>
              <a:buClr>
                <a:srgbClr val="FFFFFF"/>
              </a:buClr>
              <a:buSzPts val="4800"/>
              <a:buNone/>
              <a:defRPr sz="4800">
                <a:solidFill>
                  <a:srgbClr val="FFFFFF"/>
                </a:solidFill>
              </a:defRPr>
            </a:lvl2pPr>
            <a:lvl3pPr lvl="2">
              <a:spcBef>
                <a:spcPts val="0"/>
              </a:spcBef>
              <a:spcAft>
                <a:spcPts val="0"/>
              </a:spcAft>
              <a:buClr>
                <a:srgbClr val="FFFFFF"/>
              </a:buClr>
              <a:buSzPts val="4800"/>
              <a:buNone/>
              <a:defRPr sz="4800">
                <a:solidFill>
                  <a:srgbClr val="FFFFFF"/>
                </a:solidFill>
              </a:defRPr>
            </a:lvl3pPr>
            <a:lvl4pPr lvl="3">
              <a:spcBef>
                <a:spcPts val="0"/>
              </a:spcBef>
              <a:spcAft>
                <a:spcPts val="0"/>
              </a:spcAft>
              <a:buClr>
                <a:srgbClr val="FFFFFF"/>
              </a:buClr>
              <a:buSzPts val="4800"/>
              <a:buNone/>
              <a:defRPr sz="4800">
                <a:solidFill>
                  <a:srgbClr val="FFFFFF"/>
                </a:solidFill>
              </a:defRPr>
            </a:lvl4pPr>
            <a:lvl5pPr lvl="4">
              <a:spcBef>
                <a:spcPts val="0"/>
              </a:spcBef>
              <a:spcAft>
                <a:spcPts val="0"/>
              </a:spcAft>
              <a:buClr>
                <a:srgbClr val="FFFFFF"/>
              </a:buClr>
              <a:buSzPts val="4800"/>
              <a:buNone/>
              <a:defRPr sz="4800">
                <a:solidFill>
                  <a:srgbClr val="FFFFFF"/>
                </a:solidFill>
              </a:defRPr>
            </a:lvl5pPr>
            <a:lvl6pPr lvl="5">
              <a:spcBef>
                <a:spcPts val="0"/>
              </a:spcBef>
              <a:spcAft>
                <a:spcPts val="0"/>
              </a:spcAft>
              <a:buClr>
                <a:srgbClr val="FFFFFF"/>
              </a:buClr>
              <a:buSzPts val="4800"/>
              <a:buNone/>
              <a:defRPr sz="4800">
                <a:solidFill>
                  <a:srgbClr val="FFFFFF"/>
                </a:solidFill>
              </a:defRPr>
            </a:lvl6pPr>
            <a:lvl7pPr lvl="6">
              <a:spcBef>
                <a:spcPts val="0"/>
              </a:spcBef>
              <a:spcAft>
                <a:spcPts val="0"/>
              </a:spcAft>
              <a:buClr>
                <a:srgbClr val="FFFFFF"/>
              </a:buClr>
              <a:buSzPts val="4800"/>
              <a:buNone/>
              <a:defRPr sz="4800">
                <a:solidFill>
                  <a:srgbClr val="FFFFFF"/>
                </a:solidFill>
              </a:defRPr>
            </a:lvl7pPr>
            <a:lvl8pPr lvl="7">
              <a:spcBef>
                <a:spcPts val="0"/>
              </a:spcBef>
              <a:spcAft>
                <a:spcPts val="0"/>
              </a:spcAft>
              <a:buClr>
                <a:srgbClr val="FFFFFF"/>
              </a:buClr>
              <a:buSzPts val="4800"/>
              <a:buNone/>
              <a:defRPr sz="4800">
                <a:solidFill>
                  <a:srgbClr val="FFFFFF"/>
                </a:solidFill>
              </a:defRPr>
            </a:lvl8pPr>
            <a:lvl9pPr lvl="8">
              <a:spcBef>
                <a:spcPts val="0"/>
              </a:spcBef>
              <a:spcAft>
                <a:spcPts val="0"/>
              </a:spcAft>
              <a:buClr>
                <a:srgbClr val="FFFFFF"/>
              </a:buClr>
              <a:buSzPts val="4800"/>
              <a:buNone/>
              <a:defRPr sz="4800">
                <a:solidFill>
                  <a:srgbClr val="FFFFFF"/>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p:cSld name="TITLE_ONLY_1_1_1">
    <p:spTree>
      <p:nvGrpSpPr>
        <p:cNvPr id="61" name="Shape 61"/>
        <p:cNvGrpSpPr/>
        <p:nvPr/>
      </p:nvGrpSpPr>
      <p:grpSpPr>
        <a:xfrm>
          <a:off x="0" y="0"/>
          <a:ext cx="0" cy="0"/>
          <a:chOff x="0" y="0"/>
          <a:chExt cx="0" cy="0"/>
        </a:xfrm>
      </p:grpSpPr>
      <p:sp>
        <p:nvSpPr>
          <p:cNvPr id="62" name="Google Shape;62;p11"/>
          <p:cNvSpPr/>
          <p:nvPr/>
        </p:nvSpPr>
        <p:spPr>
          <a:xfrm>
            <a:off x="0" y="0"/>
            <a:ext cx="2292000" cy="5143500"/>
          </a:xfrm>
          <a:prstGeom prst="rect">
            <a:avLst/>
          </a:prstGeom>
          <a:solidFill>
            <a:srgbClr val="FF0040">
              <a:alpha val="81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4" name="Shape 64"/>
        <p:cNvGrpSpPr/>
        <p:nvPr/>
      </p:nvGrpSpPr>
      <p:grpSpPr>
        <a:xfrm>
          <a:off x="0" y="0"/>
          <a:ext cx="0" cy="0"/>
          <a:chOff x="0" y="0"/>
          <a:chExt cx="0" cy="0"/>
        </a:xfrm>
      </p:grpSpPr>
      <p:sp>
        <p:nvSpPr>
          <p:cNvPr id="65" name="Google Shape;65;p12"/>
          <p:cNvSpPr txBox="1"/>
          <p:nvPr>
            <p:ph idx="1" type="body"/>
          </p:nvPr>
        </p:nvSpPr>
        <p:spPr>
          <a:xfrm>
            <a:off x="633300" y="4285675"/>
            <a:ext cx="8053500" cy="519600"/>
          </a:xfrm>
          <a:prstGeom prst="rect">
            <a:avLst/>
          </a:prstGeom>
        </p:spPr>
        <p:txBody>
          <a:bodyPr anchorCtr="0" anchor="t" bIns="91425" lIns="91425" spcFirstLastPara="1" rIns="91425" wrap="square" tIns="91425">
            <a:noAutofit/>
          </a:bodyPr>
          <a:lstStyle>
            <a:lvl1pPr indent="-228600" lvl="0" marL="457200">
              <a:spcBef>
                <a:spcPts val="360"/>
              </a:spcBef>
              <a:spcAft>
                <a:spcPts val="0"/>
              </a:spcAft>
              <a:buSzPts val="1400"/>
              <a:buNone/>
              <a:defRPr sz="1400"/>
            </a:lvl1pPr>
          </a:lstStyle>
          <a:p/>
        </p:txBody>
      </p:sp>
      <p:sp>
        <p:nvSpPr>
          <p:cNvPr id="66" name="Google Shape;66;p12"/>
          <p:cNvSpPr/>
          <p:nvPr/>
        </p:nvSpPr>
        <p:spPr>
          <a:xfrm>
            <a:off x="579000" y="4467900"/>
            <a:ext cx="54300" cy="67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2"/>
          <p:cNvSpPr/>
          <p:nvPr/>
        </p:nvSpPr>
        <p:spPr>
          <a:xfrm>
            <a:off x="9089700" y="0"/>
            <a:ext cx="543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2"/>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9" name="Shape 69"/>
        <p:cNvGrpSpPr/>
        <p:nvPr/>
      </p:nvGrpSpPr>
      <p:grpSpPr>
        <a:xfrm>
          <a:off x="0" y="0"/>
          <a:ext cx="0" cy="0"/>
          <a:chOff x="0" y="0"/>
          <a:chExt cx="0" cy="0"/>
        </a:xfrm>
      </p:grpSpPr>
      <p:sp>
        <p:nvSpPr>
          <p:cNvPr id="70" name="Google Shape;70;p13"/>
          <p:cNvSpPr/>
          <p:nvPr/>
        </p:nvSpPr>
        <p:spPr>
          <a:xfrm>
            <a:off x="9089700" y="0"/>
            <a:ext cx="543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lor">
  <p:cSld name="BLANK_1">
    <p:spTree>
      <p:nvGrpSpPr>
        <p:cNvPr id="72" name="Shape 72"/>
        <p:cNvGrpSpPr/>
        <p:nvPr/>
      </p:nvGrpSpPr>
      <p:grpSpPr>
        <a:xfrm>
          <a:off x="0" y="0"/>
          <a:ext cx="0" cy="0"/>
          <a:chOff x="0" y="0"/>
          <a:chExt cx="0" cy="0"/>
        </a:xfrm>
      </p:grpSpPr>
      <p:sp>
        <p:nvSpPr>
          <p:cNvPr id="73" name="Google Shape;73;p14"/>
          <p:cNvSpPr/>
          <p:nvPr/>
        </p:nvSpPr>
        <p:spPr>
          <a:xfrm>
            <a:off x="0" y="0"/>
            <a:ext cx="9144000" cy="259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2">
    <p:spTree>
      <p:nvGrpSpPr>
        <p:cNvPr id="75" name="Shape 75"/>
        <p:cNvGrpSpPr/>
        <p:nvPr/>
      </p:nvGrpSpPr>
      <p:grpSpPr>
        <a:xfrm>
          <a:off x="0" y="0"/>
          <a:ext cx="0" cy="0"/>
          <a:chOff x="0" y="0"/>
          <a:chExt cx="0" cy="0"/>
        </a:xfrm>
      </p:grpSpPr>
      <p:sp>
        <p:nvSpPr>
          <p:cNvPr id="76" name="Google Shape;76;p1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77" name="Google Shape;77;p1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8" name="Google Shape;78;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3" name="Shape 13"/>
        <p:cNvGrpSpPr/>
        <p:nvPr/>
      </p:nvGrpSpPr>
      <p:grpSpPr>
        <a:xfrm>
          <a:off x="0" y="0"/>
          <a:ext cx="0" cy="0"/>
          <a:chOff x="0" y="0"/>
          <a:chExt cx="0" cy="0"/>
        </a:xfrm>
      </p:grpSpPr>
      <p:sp>
        <p:nvSpPr>
          <p:cNvPr id="14" name="Google Shape;14;p3"/>
          <p:cNvSpPr/>
          <p:nvPr/>
        </p:nvSpPr>
        <p:spPr>
          <a:xfrm>
            <a:off x="0" y="0"/>
            <a:ext cx="9144000" cy="374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579000" y="1722000"/>
            <a:ext cx="54300" cy="1363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6" name="Google Shape;16;p3"/>
          <p:cNvSpPr txBox="1"/>
          <p:nvPr>
            <p:ph type="ctrTitle"/>
          </p:nvPr>
        </p:nvSpPr>
        <p:spPr>
          <a:xfrm>
            <a:off x="826350" y="1519225"/>
            <a:ext cx="4638300" cy="1159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600"/>
              <a:buNone/>
              <a:defRPr sz="3600">
                <a:solidFill>
                  <a:srgbClr val="FFFFFF"/>
                </a:solidFill>
              </a:defRPr>
            </a:lvl1pPr>
            <a:lvl2pPr lvl="1" rtl="0">
              <a:spcBef>
                <a:spcPts val="0"/>
              </a:spcBef>
              <a:spcAft>
                <a:spcPts val="0"/>
              </a:spcAft>
              <a:buClr>
                <a:srgbClr val="FFFFFF"/>
              </a:buClr>
              <a:buSzPts val="3600"/>
              <a:buNone/>
              <a:defRPr sz="3600">
                <a:solidFill>
                  <a:srgbClr val="FFFFFF"/>
                </a:solidFill>
              </a:defRPr>
            </a:lvl2pPr>
            <a:lvl3pPr lvl="2" rtl="0">
              <a:spcBef>
                <a:spcPts val="0"/>
              </a:spcBef>
              <a:spcAft>
                <a:spcPts val="0"/>
              </a:spcAft>
              <a:buClr>
                <a:srgbClr val="FFFFFF"/>
              </a:buClr>
              <a:buSzPts val="3600"/>
              <a:buNone/>
              <a:defRPr sz="3600">
                <a:solidFill>
                  <a:srgbClr val="FFFFFF"/>
                </a:solidFill>
              </a:defRPr>
            </a:lvl3pPr>
            <a:lvl4pPr lvl="3" rtl="0">
              <a:spcBef>
                <a:spcPts val="0"/>
              </a:spcBef>
              <a:spcAft>
                <a:spcPts val="0"/>
              </a:spcAft>
              <a:buClr>
                <a:srgbClr val="FFFFFF"/>
              </a:buClr>
              <a:buSzPts val="3600"/>
              <a:buNone/>
              <a:defRPr sz="3600">
                <a:solidFill>
                  <a:srgbClr val="FFFFFF"/>
                </a:solidFill>
              </a:defRPr>
            </a:lvl4pPr>
            <a:lvl5pPr lvl="4" rtl="0">
              <a:spcBef>
                <a:spcPts val="0"/>
              </a:spcBef>
              <a:spcAft>
                <a:spcPts val="0"/>
              </a:spcAft>
              <a:buClr>
                <a:srgbClr val="FFFFFF"/>
              </a:buClr>
              <a:buSzPts val="3600"/>
              <a:buNone/>
              <a:defRPr sz="3600">
                <a:solidFill>
                  <a:srgbClr val="FFFFFF"/>
                </a:solidFill>
              </a:defRPr>
            </a:lvl5pPr>
            <a:lvl6pPr lvl="5" rtl="0">
              <a:spcBef>
                <a:spcPts val="0"/>
              </a:spcBef>
              <a:spcAft>
                <a:spcPts val="0"/>
              </a:spcAft>
              <a:buClr>
                <a:srgbClr val="FFFFFF"/>
              </a:buClr>
              <a:buSzPts val="3600"/>
              <a:buNone/>
              <a:defRPr sz="3600">
                <a:solidFill>
                  <a:srgbClr val="FFFFFF"/>
                </a:solidFill>
              </a:defRPr>
            </a:lvl6pPr>
            <a:lvl7pPr lvl="6" rtl="0">
              <a:spcBef>
                <a:spcPts val="0"/>
              </a:spcBef>
              <a:spcAft>
                <a:spcPts val="0"/>
              </a:spcAft>
              <a:buClr>
                <a:srgbClr val="FFFFFF"/>
              </a:buClr>
              <a:buSzPts val="3600"/>
              <a:buNone/>
              <a:defRPr sz="3600">
                <a:solidFill>
                  <a:srgbClr val="FFFFFF"/>
                </a:solidFill>
              </a:defRPr>
            </a:lvl7pPr>
            <a:lvl8pPr lvl="7" rtl="0">
              <a:spcBef>
                <a:spcPts val="0"/>
              </a:spcBef>
              <a:spcAft>
                <a:spcPts val="0"/>
              </a:spcAft>
              <a:buClr>
                <a:srgbClr val="FFFFFF"/>
              </a:buClr>
              <a:buSzPts val="3600"/>
              <a:buNone/>
              <a:defRPr sz="3600">
                <a:solidFill>
                  <a:srgbClr val="FFFFFF"/>
                </a:solidFill>
              </a:defRPr>
            </a:lvl8pPr>
            <a:lvl9pPr lvl="8" rtl="0">
              <a:spcBef>
                <a:spcPts val="0"/>
              </a:spcBef>
              <a:spcAft>
                <a:spcPts val="0"/>
              </a:spcAft>
              <a:buClr>
                <a:srgbClr val="FFFFFF"/>
              </a:buClr>
              <a:buSzPts val="3600"/>
              <a:buNone/>
              <a:defRPr sz="3600">
                <a:solidFill>
                  <a:srgbClr val="FFFFFF"/>
                </a:solidFill>
              </a:defRPr>
            </a:lvl9pPr>
          </a:lstStyle>
          <a:p/>
        </p:txBody>
      </p:sp>
      <p:sp>
        <p:nvSpPr>
          <p:cNvPr id="17" name="Google Shape;17;p3"/>
          <p:cNvSpPr txBox="1"/>
          <p:nvPr>
            <p:ph idx="1" type="subTitle"/>
          </p:nvPr>
        </p:nvSpPr>
        <p:spPr>
          <a:xfrm>
            <a:off x="826350" y="2763850"/>
            <a:ext cx="7632000" cy="784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a:solidFill>
                  <a:srgbClr val="000000"/>
                </a:solidFill>
              </a:defRPr>
            </a:lvl1pPr>
            <a:lvl2pPr lvl="1" rtl="0">
              <a:spcBef>
                <a:spcPts val="0"/>
              </a:spcBef>
              <a:spcAft>
                <a:spcPts val="0"/>
              </a:spcAft>
              <a:buClr>
                <a:srgbClr val="000000"/>
              </a:buClr>
              <a:buSzPts val="3000"/>
              <a:buNone/>
              <a:defRPr sz="3000">
                <a:solidFill>
                  <a:srgbClr val="000000"/>
                </a:solidFill>
              </a:defRPr>
            </a:lvl2pPr>
            <a:lvl3pPr lvl="2" rtl="0">
              <a:spcBef>
                <a:spcPts val="0"/>
              </a:spcBef>
              <a:spcAft>
                <a:spcPts val="0"/>
              </a:spcAft>
              <a:buClr>
                <a:srgbClr val="000000"/>
              </a:buClr>
              <a:buSzPts val="3000"/>
              <a:buNone/>
              <a:defRPr sz="3000">
                <a:solidFill>
                  <a:srgbClr val="000000"/>
                </a:solidFill>
              </a:defRPr>
            </a:lvl3pPr>
            <a:lvl4pPr lvl="3" rtl="0">
              <a:spcBef>
                <a:spcPts val="0"/>
              </a:spcBef>
              <a:spcAft>
                <a:spcPts val="0"/>
              </a:spcAft>
              <a:buClr>
                <a:srgbClr val="000000"/>
              </a:buClr>
              <a:buSzPts val="3000"/>
              <a:buNone/>
              <a:defRPr sz="3000">
                <a:solidFill>
                  <a:srgbClr val="000000"/>
                </a:solidFill>
              </a:defRPr>
            </a:lvl4pPr>
            <a:lvl5pPr lvl="4" rtl="0">
              <a:spcBef>
                <a:spcPts val="0"/>
              </a:spcBef>
              <a:spcAft>
                <a:spcPts val="0"/>
              </a:spcAft>
              <a:buClr>
                <a:srgbClr val="000000"/>
              </a:buClr>
              <a:buSzPts val="3000"/>
              <a:buNone/>
              <a:defRPr sz="3000">
                <a:solidFill>
                  <a:srgbClr val="000000"/>
                </a:solidFill>
              </a:defRPr>
            </a:lvl5pPr>
            <a:lvl6pPr lvl="5" rtl="0">
              <a:spcBef>
                <a:spcPts val="0"/>
              </a:spcBef>
              <a:spcAft>
                <a:spcPts val="0"/>
              </a:spcAft>
              <a:buClr>
                <a:srgbClr val="000000"/>
              </a:buClr>
              <a:buSzPts val="3000"/>
              <a:buNone/>
              <a:defRPr sz="3000">
                <a:solidFill>
                  <a:srgbClr val="000000"/>
                </a:solidFill>
              </a:defRPr>
            </a:lvl6pPr>
            <a:lvl7pPr lvl="6" rtl="0">
              <a:spcBef>
                <a:spcPts val="0"/>
              </a:spcBef>
              <a:spcAft>
                <a:spcPts val="0"/>
              </a:spcAft>
              <a:buClr>
                <a:srgbClr val="000000"/>
              </a:buClr>
              <a:buSzPts val="3000"/>
              <a:buNone/>
              <a:defRPr sz="3000">
                <a:solidFill>
                  <a:srgbClr val="000000"/>
                </a:solidFill>
              </a:defRPr>
            </a:lvl7pPr>
            <a:lvl8pPr lvl="7" rtl="0">
              <a:spcBef>
                <a:spcPts val="0"/>
              </a:spcBef>
              <a:spcAft>
                <a:spcPts val="0"/>
              </a:spcAft>
              <a:buClr>
                <a:srgbClr val="000000"/>
              </a:buClr>
              <a:buSzPts val="3000"/>
              <a:buNone/>
              <a:defRPr sz="3000">
                <a:solidFill>
                  <a:srgbClr val="000000"/>
                </a:solidFill>
              </a:defRPr>
            </a:lvl8pPr>
            <a:lvl9pPr lvl="8" rtl="0">
              <a:spcBef>
                <a:spcPts val="0"/>
              </a:spcBef>
              <a:spcAft>
                <a:spcPts val="0"/>
              </a:spcAft>
              <a:buClr>
                <a:srgbClr val="000000"/>
              </a:buClr>
              <a:buSzPts val="3000"/>
              <a:buNone/>
              <a:defRPr sz="3000">
                <a:solidFill>
                  <a:srgbClr val="000000"/>
                </a:solidFill>
              </a:defRPr>
            </a:lvl9pPr>
          </a:lstStyle>
          <a:p/>
        </p:txBody>
      </p:sp>
      <p:sp>
        <p:nvSpPr>
          <p:cNvPr id="18" name="Google Shape;18;p3"/>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19" name="Shape 19"/>
        <p:cNvGrpSpPr/>
        <p:nvPr/>
      </p:nvGrpSpPr>
      <p:grpSpPr>
        <a:xfrm>
          <a:off x="0" y="0"/>
          <a:ext cx="0" cy="0"/>
          <a:chOff x="0" y="0"/>
          <a:chExt cx="0" cy="0"/>
        </a:xfrm>
      </p:grpSpPr>
      <p:sp>
        <p:nvSpPr>
          <p:cNvPr id="20" name="Google Shape;20;p4"/>
          <p:cNvSpPr/>
          <p:nvPr/>
        </p:nvSpPr>
        <p:spPr>
          <a:xfrm>
            <a:off x="0" y="-9750"/>
            <a:ext cx="7726800" cy="5163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idx="1" type="body"/>
          </p:nvPr>
        </p:nvSpPr>
        <p:spPr>
          <a:xfrm>
            <a:off x="1261050" y="1058150"/>
            <a:ext cx="5404500" cy="2744400"/>
          </a:xfrm>
          <a:prstGeom prst="rect">
            <a:avLst/>
          </a:prstGeom>
        </p:spPr>
        <p:txBody>
          <a:bodyPr anchorCtr="0" anchor="t" bIns="91425" lIns="91425" spcFirstLastPara="1" rIns="91425" wrap="square" tIns="91425">
            <a:noAutofit/>
          </a:bodyPr>
          <a:lstStyle>
            <a:lvl1pPr indent="-419100" lvl="0" marL="457200" rtl="0">
              <a:spcBef>
                <a:spcPts val="600"/>
              </a:spcBef>
              <a:spcAft>
                <a:spcPts val="0"/>
              </a:spcAft>
              <a:buClr>
                <a:srgbClr val="FFFFFF"/>
              </a:buClr>
              <a:buSzPts val="3000"/>
              <a:buChar char="▪"/>
              <a:defRPr i="1" sz="3000">
                <a:solidFill>
                  <a:srgbClr val="FFFFFF"/>
                </a:solidFill>
              </a:defRPr>
            </a:lvl1pPr>
            <a:lvl2pPr indent="-419100" lvl="1" marL="914400" rtl="0">
              <a:spcBef>
                <a:spcPts val="0"/>
              </a:spcBef>
              <a:spcAft>
                <a:spcPts val="0"/>
              </a:spcAft>
              <a:buClr>
                <a:srgbClr val="FFFFFF"/>
              </a:buClr>
              <a:buSzPts val="3000"/>
              <a:buChar char="▫"/>
              <a:defRPr i="1" sz="3000">
                <a:solidFill>
                  <a:srgbClr val="FFFFFF"/>
                </a:solidFill>
              </a:defRPr>
            </a:lvl2pPr>
            <a:lvl3pPr indent="-419100" lvl="2" marL="1371600" rtl="0">
              <a:spcBef>
                <a:spcPts val="0"/>
              </a:spcBef>
              <a:spcAft>
                <a:spcPts val="0"/>
              </a:spcAft>
              <a:buClr>
                <a:srgbClr val="FFFFFF"/>
              </a:buClr>
              <a:buSzPts val="3000"/>
              <a:buChar char="▸"/>
              <a:defRPr i="1" sz="3000">
                <a:solidFill>
                  <a:srgbClr val="FFFFFF"/>
                </a:solidFill>
              </a:defRPr>
            </a:lvl3pPr>
            <a:lvl4pPr indent="-419100" lvl="3" marL="1828800" rtl="0">
              <a:spcBef>
                <a:spcPts val="0"/>
              </a:spcBef>
              <a:spcAft>
                <a:spcPts val="0"/>
              </a:spcAft>
              <a:buClr>
                <a:srgbClr val="FFFFFF"/>
              </a:buClr>
              <a:buSzPts val="3000"/>
              <a:buChar char="▹"/>
              <a:defRPr i="1" sz="3000">
                <a:solidFill>
                  <a:srgbClr val="FFFFFF"/>
                </a:solidFill>
              </a:defRPr>
            </a:lvl4pPr>
            <a:lvl5pPr indent="-419100" lvl="4" marL="2286000" rtl="0">
              <a:spcBef>
                <a:spcPts val="0"/>
              </a:spcBef>
              <a:spcAft>
                <a:spcPts val="0"/>
              </a:spcAft>
              <a:buClr>
                <a:srgbClr val="FFFFFF"/>
              </a:buClr>
              <a:buSzPts val="3000"/>
              <a:buChar char="▹"/>
              <a:defRPr i="1" sz="3000">
                <a:solidFill>
                  <a:srgbClr val="FFFFFF"/>
                </a:solidFill>
              </a:defRPr>
            </a:lvl5pPr>
            <a:lvl6pPr indent="-419100" lvl="5" marL="2743200" rtl="0">
              <a:spcBef>
                <a:spcPts val="0"/>
              </a:spcBef>
              <a:spcAft>
                <a:spcPts val="0"/>
              </a:spcAft>
              <a:buClr>
                <a:srgbClr val="FFFFFF"/>
              </a:buClr>
              <a:buSzPts val="3000"/>
              <a:buChar char="▹"/>
              <a:defRPr i="1" sz="3000">
                <a:solidFill>
                  <a:srgbClr val="FFFFFF"/>
                </a:solidFill>
              </a:defRPr>
            </a:lvl6pPr>
            <a:lvl7pPr indent="-419100" lvl="6" marL="3200400" rtl="0">
              <a:spcBef>
                <a:spcPts val="0"/>
              </a:spcBef>
              <a:spcAft>
                <a:spcPts val="0"/>
              </a:spcAft>
              <a:buClr>
                <a:srgbClr val="FFFFFF"/>
              </a:buClr>
              <a:buSzPts val="3000"/>
              <a:buChar char="▹"/>
              <a:defRPr i="1" sz="3000">
                <a:solidFill>
                  <a:srgbClr val="FFFFFF"/>
                </a:solidFill>
              </a:defRPr>
            </a:lvl7pPr>
            <a:lvl8pPr indent="-419100" lvl="7" marL="3657600" rtl="0">
              <a:spcBef>
                <a:spcPts val="0"/>
              </a:spcBef>
              <a:spcAft>
                <a:spcPts val="0"/>
              </a:spcAft>
              <a:buClr>
                <a:srgbClr val="FFFFFF"/>
              </a:buClr>
              <a:buSzPts val="3000"/>
              <a:buChar char="▹"/>
              <a:defRPr i="1" sz="3000">
                <a:solidFill>
                  <a:srgbClr val="FFFFFF"/>
                </a:solidFill>
              </a:defRPr>
            </a:lvl8pPr>
            <a:lvl9pPr indent="-419100" lvl="8" marL="4114800">
              <a:spcBef>
                <a:spcPts val="0"/>
              </a:spcBef>
              <a:spcAft>
                <a:spcPts val="0"/>
              </a:spcAft>
              <a:buClr>
                <a:srgbClr val="FFFFFF"/>
              </a:buClr>
              <a:buSzPts val="3000"/>
              <a:buChar char="▹"/>
              <a:defRPr i="1" sz="3000">
                <a:solidFill>
                  <a:srgbClr val="FFFFFF"/>
                </a:solidFill>
              </a:defRPr>
            </a:lvl9pPr>
          </a:lstStyle>
          <a:p/>
        </p:txBody>
      </p:sp>
      <p:sp>
        <p:nvSpPr>
          <p:cNvPr id="22" name="Google Shape;22;p4"/>
          <p:cNvSpPr txBox="1"/>
          <p:nvPr/>
        </p:nvSpPr>
        <p:spPr>
          <a:xfrm>
            <a:off x="439873" y="742344"/>
            <a:ext cx="1957200" cy="65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9600">
                <a:solidFill>
                  <a:srgbClr val="FFFFFF"/>
                </a:solidFill>
              </a:rPr>
              <a:t>“</a:t>
            </a:r>
            <a:endParaRPr b="1" sz="9600">
              <a:solidFill>
                <a:srgbClr val="FFFFFF"/>
              </a:solidFill>
            </a:endParaRPr>
          </a:p>
        </p:txBody>
      </p:sp>
      <p:sp>
        <p:nvSpPr>
          <p:cNvPr id="23" name="Google Shape;23;p4"/>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4" name="Shape 24"/>
        <p:cNvGrpSpPr/>
        <p:nvPr/>
      </p:nvGrpSpPr>
      <p:grpSpPr>
        <a:xfrm>
          <a:off x="0" y="0"/>
          <a:ext cx="0" cy="0"/>
          <a:chOff x="0" y="0"/>
          <a:chExt cx="0" cy="0"/>
        </a:xfrm>
      </p:grpSpPr>
      <p:sp>
        <p:nvSpPr>
          <p:cNvPr id="25" name="Google Shape;25;p5"/>
          <p:cNvSpPr txBox="1"/>
          <p:nvPr>
            <p:ph type="title"/>
          </p:nvPr>
        </p:nvSpPr>
        <p:spPr>
          <a:xfrm>
            <a:off x="844425" y="422500"/>
            <a:ext cx="3226800" cy="8574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
        <p:nvSpPr>
          <p:cNvPr id="26" name="Google Shape;26;p5"/>
          <p:cNvSpPr txBox="1"/>
          <p:nvPr>
            <p:ph idx="1" type="body"/>
          </p:nvPr>
        </p:nvSpPr>
        <p:spPr>
          <a:xfrm>
            <a:off x="844425" y="1586325"/>
            <a:ext cx="5971500" cy="31485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7" name="Google Shape;27;p5"/>
          <p:cNvSpPr/>
          <p:nvPr/>
        </p:nvSpPr>
        <p:spPr>
          <a:xfrm>
            <a:off x="579000" y="579000"/>
            <a:ext cx="54300" cy="67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p:nvPr/>
        </p:nvSpPr>
        <p:spPr>
          <a:xfrm>
            <a:off x="9089700" y="0"/>
            <a:ext cx="543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30" name="Shape 30"/>
        <p:cNvGrpSpPr/>
        <p:nvPr/>
      </p:nvGrpSpPr>
      <p:grpSpPr>
        <a:xfrm>
          <a:off x="0" y="0"/>
          <a:ext cx="0" cy="0"/>
          <a:chOff x="0" y="0"/>
          <a:chExt cx="0" cy="0"/>
        </a:xfrm>
      </p:grpSpPr>
      <p:sp>
        <p:nvSpPr>
          <p:cNvPr id="31" name="Google Shape;31;p6"/>
          <p:cNvSpPr txBox="1"/>
          <p:nvPr>
            <p:ph type="title"/>
          </p:nvPr>
        </p:nvSpPr>
        <p:spPr>
          <a:xfrm>
            <a:off x="844425" y="422500"/>
            <a:ext cx="3226800" cy="8574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
        <p:nvSpPr>
          <p:cNvPr id="32" name="Google Shape;32;p6"/>
          <p:cNvSpPr txBox="1"/>
          <p:nvPr>
            <p:ph idx="1" type="body"/>
          </p:nvPr>
        </p:nvSpPr>
        <p:spPr>
          <a:xfrm>
            <a:off x="844425" y="1584700"/>
            <a:ext cx="3267300" cy="32190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33" name="Google Shape;33;p6"/>
          <p:cNvSpPr txBox="1"/>
          <p:nvPr>
            <p:ph idx="2" type="body"/>
          </p:nvPr>
        </p:nvSpPr>
        <p:spPr>
          <a:xfrm>
            <a:off x="4308498" y="1584700"/>
            <a:ext cx="3267300" cy="32190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34" name="Google Shape;34;p6"/>
          <p:cNvSpPr/>
          <p:nvPr/>
        </p:nvSpPr>
        <p:spPr>
          <a:xfrm>
            <a:off x="579000" y="579000"/>
            <a:ext cx="54300" cy="67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p:nvPr/>
        </p:nvSpPr>
        <p:spPr>
          <a:xfrm>
            <a:off x="9089700" y="0"/>
            <a:ext cx="543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37" name="Shape 37"/>
        <p:cNvGrpSpPr/>
        <p:nvPr/>
      </p:nvGrpSpPr>
      <p:grpSpPr>
        <a:xfrm>
          <a:off x="0" y="0"/>
          <a:ext cx="0" cy="0"/>
          <a:chOff x="0" y="0"/>
          <a:chExt cx="0" cy="0"/>
        </a:xfrm>
      </p:grpSpPr>
      <p:sp>
        <p:nvSpPr>
          <p:cNvPr id="38" name="Google Shape;38;p7"/>
          <p:cNvSpPr txBox="1"/>
          <p:nvPr>
            <p:ph type="title"/>
          </p:nvPr>
        </p:nvSpPr>
        <p:spPr>
          <a:xfrm>
            <a:off x="844425" y="422500"/>
            <a:ext cx="32268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39" name="Google Shape;39;p7"/>
          <p:cNvSpPr txBox="1"/>
          <p:nvPr>
            <p:ph idx="1" type="body"/>
          </p:nvPr>
        </p:nvSpPr>
        <p:spPr>
          <a:xfrm>
            <a:off x="844425" y="1610450"/>
            <a:ext cx="2257200" cy="33153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40" name="Google Shape;40;p7"/>
          <p:cNvSpPr txBox="1"/>
          <p:nvPr>
            <p:ph idx="2" type="body"/>
          </p:nvPr>
        </p:nvSpPr>
        <p:spPr>
          <a:xfrm>
            <a:off x="3217286" y="1610450"/>
            <a:ext cx="2257200" cy="33153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41" name="Google Shape;41;p7"/>
          <p:cNvSpPr txBox="1"/>
          <p:nvPr>
            <p:ph idx="3" type="body"/>
          </p:nvPr>
        </p:nvSpPr>
        <p:spPr>
          <a:xfrm>
            <a:off x="5590146" y="1610450"/>
            <a:ext cx="2257200" cy="33153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42" name="Google Shape;42;p7"/>
          <p:cNvSpPr/>
          <p:nvPr/>
        </p:nvSpPr>
        <p:spPr>
          <a:xfrm>
            <a:off x="579000" y="579000"/>
            <a:ext cx="54300" cy="67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7"/>
          <p:cNvSpPr/>
          <p:nvPr/>
        </p:nvSpPr>
        <p:spPr>
          <a:xfrm>
            <a:off x="9089700" y="0"/>
            <a:ext cx="543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7"/>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8"/>
          <p:cNvSpPr txBox="1"/>
          <p:nvPr>
            <p:ph type="title"/>
          </p:nvPr>
        </p:nvSpPr>
        <p:spPr>
          <a:xfrm>
            <a:off x="844425" y="422500"/>
            <a:ext cx="3226800" cy="8574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
        <p:nvSpPr>
          <p:cNvPr id="47" name="Google Shape;47;p8"/>
          <p:cNvSpPr/>
          <p:nvPr/>
        </p:nvSpPr>
        <p:spPr>
          <a:xfrm>
            <a:off x="579000" y="579000"/>
            <a:ext cx="54300" cy="67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8"/>
          <p:cNvSpPr/>
          <p:nvPr/>
        </p:nvSpPr>
        <p:spPr>
          <a:xfrm>
            <a:off x="9089700" y="0"/>
            <a:ext cx="543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8"/>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color">
  <p:cSld name="TITLE_ONLY_1">
    <p:spTree>
      <p:nvGrpSpPr>
        <p:cNvPr id="50" name="Shape 50"/>
        <p:cNvGrpSpPr/>
        <p:nvPr/>
      </p:nvGrpSpPr>
      <p:grpSpPr>
        <a:xfrm>
          <a:off x="0" y="0"/>
          <a:ext cx="0" cy="0"/>
          <a:chOff x="0" y="0"/>
          <a:chExt cx="0" cy="0"/>
        </a:xfrm>
      </p:grpSpPr>
      <p:sp>
        <p:nvSpPr>
          <p:cNvPr id="51" name="Google Shape;51;p9"/>
          <p:cNvSpPr/>
          <p:nvPr/>
        </p:nvSpPr>
        <p:spPr>
          <a:xfrm>
            <a:off x="0" y="0"/>
            <a:ext cx="9144000" cy="374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9"/>
          <p:cNvSpPr txBox="1"/>
          <p:nvPr>
            <p:ph type="title"/>
          </p:nvPr>
        </p:nvSpPr>
        <p:spPr>
          <a:xfrm>
            <a:off x="844425" y="422500"/>
            <a:ext cx="3226800" cy="8574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a:solidFill>
                  <a:srgbClr val="FFFFFF"/>
                </a:solidFill>
              </a:defRPr>
            </a:lvl1pPr>
            <a:lvl2pPr lvl="1" rtl="0">
              <a:spcBef>
                <a:spcPts val="0"/>
              </a:spcBef>
              <a:spcAft>
                <a:spcPts val="0"/>
              </a:spcAft>
              <a:buClr>
                <a:srgbClr val="FFFFFF"/>
              </a:buClr>
              <a:buSzPts val="2600"/>
              <a:buNone/>
              <a:defRPr>
                <a:solidFill>
                  <a:srgbClr val="FFFFFF"/>
                </a:solidFill>
              </a:defRPr>
            </a:lvl2pPr>
            <a:lvl3pPr lvl="2" rtl="0">
              <a:spcBef>
                <a:spcPts val="0"/>
              </a:spcBef>
              <a:spcAft>
                <a:spcPts val="0"/>
              </a:spcAft>
              <a:buClr>
                <a:srgbClr val="FFFFFF"/>
              </a:buClr>
              <a:buSzPts val="2600"/>
              <a:buNone/>
              <a:defRPr>
                <a:solidFill>
                  <a:srgbClr val="FFFFFF"/>
                </a:solidFill>
              </a:defRPr>
            </a:lvl3pPr>
            <a:lvl4pPr lvl="3" rtl="0">
              <a:spcBef>
                <a:spcPts val="0"/>
              </a:spcBef>
              <a:spcAft>
                <a:spcPts val="0"/>
              </a:spcAft>
              <a:buClr>
                <a:srgbClr val="FFFFFF"/>
              </a:buClr>
              <a:buSzPts val="2600"/>
              <a:buNone/>
              <a:defRPr>
                <a:solidFill>
                  <a:srgbClr val="FFFFFF"/>
                </a:solidFill>
              </a:defRPr>
            </a:lvl4pPr>
            <a:lvl5pPr lvl="4" rtl="0">
              <a:spcBef>
                <a:spcPts val="0"/>
              </a:spcBef>
              <a:spcAft>
                <a:spcPts val="0"/>
              </a:spcAft>
              <a:buClr>
                <a:srgbClr val="FFFFFF"/>
              </a:buClr>
              <a:buSzPts val="2600"/>
              <a:buNone/>
              <a:defRPr>
                <a:solidFill>
                  <a:srgbClr val="FFFFFF"/>
                </a:solidFill>
              </a:defRPr>
            </a:lvl5pPr>
            <a:lvl6pPr lvl="5" rtl="0">
              <a:spcBef>
                <a:spcPts val="0"/>
              </a:spcBef>
              <a:spcAft>
                <a:spcPts val="0"/>
              </a:spcAft>
              <a:buClr>
                <a:srgbClr val="FFFFFF"/>
              </a:buClr>
              <a:buSzPts val="2600"/>
              <a:buNone/>
              <a:defRPr>
                <a:solidFill>
                  <a:srgbClr val="FFFFFF"/>
                </a:solidFill>
              </a:defRPr>
            </a:lvl6pPr>
            <a:lvl7pPr lvl="6" rtl="0">
              <a:spcBef>
                <a:spcPts val="0"/>
              </a:spcBef>
              <a:spcAft>
                <a:spcPts val="0"/>
              </a:spcAft>
              <a:buClr>
                <a:srgbClr val="FFFFFF"/>
              </a:buClr>
              <a:buSzPts val="2600"/>
              <a:buNone/>
              <a:defRPr>
                <a:solidFill>
                  <a:srgbClr val="FFFFFF"/>
                </a:solidFill>
              </a:defRPr>
            </a:lvl7pPr>
            <a:lvl8pPr lvl="7" rtl="0">
              <a:spcBef>
                <a:spcPts val="0"/>
              </a:spcBef>
              <a:spcAft>
                <a:spcPts val="0"/>
              </a:spcAft>
              <a:buClr>
                <a:srgbClr val="FFFFFF"/>
              </a:buClr>
              <a:buSzPts val="2600"/>
              <a:buNone/>
              <a:defRPr>
                <a:solidFill>
                  <a:srgbClr val="FFFFFF"/>
                </a:solidFill>
              </a:defRPr>
            </a:lvl8pPr>
            <a:lvl9pPr lvl="8" rtl="0">
              <a:spcBef>
                <a:spcPts val="0"/>
              </a:spcBef>
              <a:spcAft>
                <a:spcPts val="0"/>
              </a:spcAft>
              <a:buClr>
                <a:srgbClr val="FFFFFF"/>
              </a:buClr>
              <a:buSzPts val="2600"/>
              <a:buNone/>
              <a:defRPr>
                <a:solidFill>
                  <a:srgbClr val="FFFFFF"/>
                </a:solidFill>
              </a:defRPr>
            </a:lvl9pPr>
          </a:lstStyle>
          <a:p/>
        </p:txBody>
      </p:sp>
      <p:sp>
        <p:nvSpPr>
          <p:cNvPr id="53" name="Google Shape;53;p9"/>
          <p:cNvSpPr/>
          <p:nvPr/>
        </p:nvSpPr>
        <p:spPr>
          <a:xfrm>
            <a:off x="579000" y="579000"/>
            <a:ext cx="54300" cy="675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4" name="Google Shape;54;p9"/>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half">
  <p:cSld name="TITLE_ONLY_1_1">
    <p:spTree>
      <p:nvGrpSpPr>
        <p:cNvPr id="55" name="Shape 55"/>
        <p:cNvGrpSpPr/>
        <p:nvPr/>
      </p:nvGrpSpPr>
      <p:grpSpPr>
        <a:xfrm>
          <a:off x="0" y="0"/>
          <a:ext cx="0" cy="0"/>
          <a:chOff x="0" y="0"/>
          <a:chExt cx="0" cy="0"/>
        </a:xfrm>
      </p:grpSpPr>
      <p:sp>
        <p:nvSpPr>
          <p:cNvPr id="56" name="Google Shape;56;p10"/>
          <p:cNvSpPr/>
          <p:nvPr/>
        </p:nvSpPr>
        <p:spPr>
          <a:xfrm>
            <a:off x="0" y="0"/>
            <a:ext cx="4578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0"/>
          <p:cNvSpPr txBox="1"/>
          <p:nvPr>
            <p:ph type="title"/>
          </p:nvPr>
        </p:nvSpPr>
        <p:spPr>
          <a:xfrm>
            <a:off x="844425" y="422500"/>
            <a:ext cx="3226800" cy="8574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a:solidFill>
                  <a:srgbClr val="FFFFFF"/>
                </a:solidFill>
              </a:defRPr>
            </a:lvl1pPr>
            <a:lvl2pPr lvl="1" rtl="0">
              <a:spcBef>
                <a:spcPts val="0"/>
              </a:spcBef>
              <a:spcAft>
                <a:spcPts val="0"/>
              </a:spcAft>
              <a:buClr>
                <a:srgbClr val="FFFFFF"/>
              </a:buClr>
              <a:buSzPts val="2600"/>
              <a:buNone/>
              <a:defRPr>
                <a:solidFill>
                  <a:srgbClr val="FFFFFF"/>
                </a:solidFill>
              </a:defRPr>
            </a:lvl2pPr>
            <a:lvl3pPr lvl="2" rtl="0">
              <a:spcBef>
                <a:spcPts val="0"/>
              </a:spcBef>
              <a:spcAft>
                <a:spcPts val="0"/>
              </a:spcAft>
              <a:buClr>
                <a:srgbClr val="FFFFFF"/>
              </a:buClr>
              <a:buSzPts val="2600"/>
              <a:buNone/>
              <a:defRPr>
                <a:solidFill>
                  <a:srgbClr val="FFFFFF"/>
                </a:solidFill>
              </a:defRPr>
            </a:lvl3pPr>
            <a:lvl4pPr lvl="3" rtl="0">
              <a:spcBef>
                <a:spcPts val="0"/>
              </a:spcBef>
              <a:spcAft>
                <a:spcPts val="0"/>
              </a:spcAft>
              <a:buClr>
                <a:srgbClr val="FFFFFF"/>
              </a:buClr>
              <a:buSzPts val="2600"/>
              <a:buNone/>
              <a:defRPr>
                <a:solidFill>
                  <a:srgbClr val="FFFFFF"/>
                </a:solidFill>
              </a:defRPr>
            </a:lvl4pPr>
            <a:lvl5pPr lvl="4" rtl="0">
              <a:spcBef>
                <a:spcPts val="0"/>
              </a:spcBef>
              <a:spcAft>
                <a:spcPts val="0"/>
              </a:spcAft>
              <a:buClr>
                <a:srgbClr val="FFFFFF"/>
              </a:buClr>
              <a:buSzPts val="2600"/>
              <a:buNone/>
              <a:defRPr>
                <a:solidFill>
                  <a:srgbClr val="FFFFFF"/>
                </a:solidFill>
              </a:defRPr>
            </a:lvl5pPr>
            <a:lvl6pPr lvl="5" rtl="0">
              <a:spcBef>
                <a:spcPts val="0"/>
              </a:spcBef>
              <a:spcAft>
                <a:spcPts val="0"/>
              </a:spcAft>
              <a:buClr>
                <a:srgbClr val="FFFFFF"/>
              </a:buClr>
              <a:buSzPts val="2600"/>
              <a:buNone/>
              <a:defRPr>
                <a:solidFill>
                  <a:srgbClr val="FFFFFF"/>
                </a:solidFill>
              </a:defRPr>
            </a:lvl6pPr>
            <a:lvl7pPr lvl="6" rtl="0">
              <a:spcBef>
                <a:spcPts val="0"/>
              </a:spcBef>
              <a:spcAft>
                <a:spcPts val="0"/>
              </a:spcAft>
              <a:buClr>
                <a:srgbClr val="FFFFFF"/>
              </a:buClr>
              <a:buSzPts val="2600"/>
              <a:buNone/>
              <a:defRPr>
                <a:solidFill>
                  <a:srgbClr val="FFFFFF"/>
                </a:solidFill>
              </a:defRPr>
            </a:lvl7pPr>
            <a:lvl8pPr lvl="7" rtl="0">
              <a:spcBef>
                <a:spcPts val="0"/>
              </a:spcBef>
              <a:spcAft>
                <a:spcPts val="0"/>
              </a:spcAft>
              <a:buClr>
                <a:srgbClr val="FFFFFF"/>
              </a:buClr>
              <a:buSzPts val="2600"/>
              <a:buNone/>
              <a:defRPr>
                <a:solidFill>
                  <a:srgbClr val="FFFFFF"/>
                </a:solidFill>
              </a:defRPr>
            </a:lvl8pPr>
            <a:lvl9pPr lvl="8" rtl="0">
              <a:spcBef>
                <a:spcPts val="0"/>
              </a:spcBef>
              <a:spcAft>
                <a:spcPts val="0"/>
              </a:spcAft>
              <a:buClr>
                <a:srgbClr val="FFFFFF"/>
              </a:buClr>
              <a:buSzPts val="2600"/>
              <a:buNone/>
              <a:defRPr>
                <a:solidFill>
                  <a:srgbClr val="FFFFFF"/>
                </a:solidFill>
              </a:defRPr>
            </a:lvl9pPr>
          </a:lstStyle>
          <a:p/>
        </p:txBody>
      </p:sp>
      <p:sp>
        <p:nvSpPr>
          <p:cNvPr id="58" name="Google Shape;58;p10"/>
          <p:cNvSpPr/>
          <p:nvPr/>
        </p:nvSpPr>
        <p:spPr>
          <a:xfrm>
            <a:off x="579000" y="579000"/>
            <a:ext cx="54300" cy="675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9" name="Google Shape;59;p10"/>
          <p:cNvSpPr/>
          <p:nvPr/>
        </p:nvSpPr>
        <p:spPr>
          <a:xfrm>
            <a:off x="9089700" y="0"/>
            <a:ext cx="54300" cy="5143500"/>
          </a:xfrm>
          <a:prstGeom prst="rect">
            <a:avLst/>
          </a:prstGeom>
          <a:solidFill>
            <a:srgbClr val="FF00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0"/>
          <p:cNvSpPr txBox="1"/>
          <p:nvPr>
            <p:ph idx="12" type="sldNum"/>
          </p:nvPr>
        </p:nvSpPr>
        <p:spPr>
          <a:xfrm>
            <a:off x="84805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44425" y="422500"/>
            <a:ext cx="3226800" cy="857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600"/>
              <a:buFont typeface="Titillium Web"/>
              <a:buNone/>
              <a:defRPr b="1" sz="2600">
                <a:solidFill>
                  <a:schemeClr val="dk1"/>
                </a:solidFill>
                <a:latin typeface="Titillium Web"/>
                <a:ea typeface="Titillium Web"/>
                <a:cs typeface="Titillium Web"/>
                <a:sym typeface="Titillium Web"/>
              </a:defRPr>
            </a:lvl1pPr>
            <a:lvl2pPr lvl="1">
              <a:spcBef>
                <a:spcPts val="0"/>
              </a:spcBef>
              <a:spcAft>
                <a:spcPts val="0"/>
              </a:spcAft>
              <a:buClr>
                <a:schemeClr val="dk1"/>
              </a:buClr>
              <a:buSzPts val="2600"/>
              <a:buFont typeface="Titillium Web"/>
              <a:buNone/>
              <a:defRPr b="1" sz="2600">
                <a:solidFill>
                  <a:schemeClr val="dk1"/>
                </a:solidFill>
                <a:latin typeface="Titillium Web"/>
                <a:ea typeface="Titillium Web"/>
                <a:cs typeface="Titillium Web"/>
                <a:sym typeface="Titillium Web"/>
              </a:defRPr>
            </a:lvl2pPr>
            <a:lvl3pPr lvl="2">
              <a:spcBef>
                <a:spcPts val="0"/>
              </a:spcBef>
              <a:spcAft>
                <a:spcPts val="0"/>
              </a:spcAft>
              <a:buClr>
                <a:schemeClr val="dk1"/>
              </a:buClr>
              <a:buSzPts val="2600"/>
              <a:buFont typeface="Titillium Web"/>
              <a:buNone/>
              <a:defRPr b="1" sz="2600">
                <a:solidFill>
                  <a:schemeClr val="dk1"/>
                </a:solidFill>
                <a:latin typeface="Titillium Web"/>
                <a:ea typeface="Titillium Web"/>
                <a:cs typeface="Titillium Web"/>
                <a:sym typeface="Titillium Web"/>
              </a:defRPr>
            </a:lvl3pPr>
            <a:lvl4pPr lvl="3">
              <a:spcBef>
                <a:spcPts val="0"/>
              </a:spcBef>
              <a:spcAft>
                <a:spcPts val="0"/>
              </a:spcAft>
              <a:buClr>
                <a:schemeClr val="dk1"/>
              </a:buClr>
              <a:buSzPts val="2600"/>
              <a:buFont typeface="Titillium Web"/>
              <a:buNone/>
              <a:defRPr b="1" sz="2600">
                <a:solidFill>
                  <a:schemeClr val="dk1"/>
                </a:solidFill>
                <a:latin typeface="Titillium Web"/>
                <a:ea typeface="Titillium Web"/>
                <a:cs typeface="Titillium Web"/>
                <a:sym typeface="Titillium Web"/>
              </a:defRPr>
            </a:lvl4pPr>
            <a:lvl5pPr lvl="4">
              <a:spcBef>
                <a:spcPts val="0"/>
              </a:spcBef>
              <a:spcAft>
                <a:spcPts val="0"/>
              </a:spcAft>
              <a:buClr>
                <a:schemeClr val="dk1"/>
              </a:buClr>
              <a:buSzPts val="2600"/>
              <a:buFont typeface="Titillium Web"/>
              <a:buNone/>
              <a:defRPr b="1" sz="2600">
                <a:solidFill>
                  <a:schemeClr val="dk1"/>
                </a:solidFill>
                <a:latin typeface="Titillium Web"/>
                <a:ea typeface="Titillium Web"/>
                <a:cs typeface="Titillium Web"/>
                <a:sym typeface="Titillium Web"/>
              </a:defRPr>
            </a:lvl5pPr>
            <a:lvl6pPr lvl="5">
              <a:spcBef>
                <a:spcPts val="0"/>
              </a:spcBef>
              <a:spcAft>
                <a:spcPts val="0"/>
              </a:spcAft>
              <a:buClr>
                <a:schemeClr val="dk1"/>
              </a:buClr>
              <a:buSzPts val="2600"/>
              <a:buFont typeface="Titillium Web"/>
              <a:buNone/>
              <a:defRPr b="1" sz="2600">
                <a:solidFill>
                  <a:schemeClr val="dk1"/>
                </a:solidFill>
                <a:latin typeface="Titillium Web"/>
                <a:ea typeface="Titillium Web"/>
                <a:cs typeface="Titillium Web"/>
                <a:sym typeface="Titillium Web"/>
              </a:defRPr>
            </a:lvl6pPr>
            <a:lvl7pPr lvl="6">
              <a:spcBef>
                <a:spcPts val="0"/>
              </a:spcBef>
              <a:spcAft>
                <a:spcPts val="0"/>
              </a:spcAft>
              <a:buClr>
                <a:schemeClr val="dk1"/>
              </a:buClr>
              <a:buSzPts val="2600"/>
              <a:buFont typeface="Titillium Web"/>
              <a:buNone/>
              <a:defRPr b="1" sz="2600">
                <a:solidFill>
                  <a:schemeClr val="dk1"/>
                </a:solidFill>
                <a:latin typeface="Titillium Web"/>
                <a:ea typeface="Titillium Web"/>
                <a:cs typeface="Titillium Web"/>
                <a:sym typeface="Titillium Web"/>
              </a:defRPr>
            </a:lvl7pPr>
            <a:lvl8pPr lvl="7">
              <a:spcBef>
                <a:spcPts val="0"/>
              </a:spcBef>
              <a:spcAft>
                <a:spcPts val="0"/>
              </a:spcAft>
              <a:buClr>
                <a:schemeClr val="dk1"/>
              </a:buClr>
              <a:buSzPts val="2600"/>
              <a:buFont typeface="Titillium Web"/>
              <a:buNone/>
              <a:defRPr b="1" sz="2600">
                <a:solidFill>
                  <a:schemeClr val="dk1"/>
                </a:solidFill>
                <a:latin typeface="Titillium Web"/>
                <a:ea typeface="Titillium Web"/>
                <a:cs typeface="Titillium Web"/>
                <a:sym typeface="Titillium Web"/>
              </a:defRPr>
            </a:lvl8pPr>
            <a:lvl9pPr lvl="8">
              <a:spcBef>
                <a:spcPts val="0"/>
              </a:spcBef>
              <a:spcAft>
                <a:spcPts val="0"/>
              </a:spcAft>
              <a:buClr>
                <a:schemeClr val="dk1"/>
              </a:buClr>
              <a:buSzPts val="2600"/>
              <a:buFont typeface="Titillium Web"/>
              <a:buNone/>
              <a:defRPr b="1" sz="2600">
                <a:solidFill>
                  <a:schemeClr val="dk1"/>
                </a:solidFill>
                <a:latin typeface="Titillium Web"/>
                <a:ea typeface="Titillium Web"/>
                <a:cs typeface="Titillium Web"/>
                <a:sym typeface="Titillium Web"/>
              </a:defRPr>
            </a:lvl9pPr>
          </a:lstStyle>
          <a:p/>
        </p:txBody>
      </p:sp>
      <p:sp>
        <p:nvSpPr>
          <p:cNvPr id="7" name="Google Shape;7;p1"/>
          <p:cNvSpPr txBox="1"/>
          <p:nvPr>
            <p:ph idx="1" type="body"/>
          </p:nvPr>
        </p:nvSpPr>
        <p:spPr>
          <a:xfrm>
            <a:off x="723798" y="1586325"/>
            <a:ext cx="6092100" cy="3148500"/>
          </a:xfrm>
          <a:prstGeom prst="rect">
            <a:avLst/>
          </a:prstGeom>
          <a:noFill/>
          <a:ln>
            <a:noFill/>
          </a:ln>
        </p:spPr>
        <p:txBody>
          <a:bodyPr anchorCtr="0" anchor="t" bIns="91425" lIns="91425" spcFirstLastPara="1" rIns="91425" wrap="square" tIns="91425">
            <a:noAutofit/>
          </a:bodyPr>
          <a:lstStyle>
            <a:lvl1pPr indent="-342900" lvl="0" marL="457200">
              <a:spcBef>
                <a:spcPts val="600"/>
              </a:spcBef>
              <a:spcAft>
                <a:spcPts val="0"/>
              </a:spcAft>
              <a:buClr>
                <a:schemeClr val="accent1"/>
              </a:buClr>
              <a:buSzPts val="1800"/>
              <a:buFont typeface="Titillium Web"/>
              <a:buChar char="▪"/>
              <a:defRPr sz="1800">
                <a:solidFill>
                  <a:schemeClr val="dk1"/>
                </a:solidFill>
                <a:latin typeface="Titillium Web"/>
                <a:ea typeface="Titillium Web"/>
                <a:cs typeface="Titillium Web"/>
                <a:sym typeface="Titillium Web"/>
              </a:defRPr>
            </a:lvl1pPr>
            <a:lvl2pPr indent="-342900" lvl="1" marL="914400">
              <a:spcBef>
                <a:spcPts val="0"/>
              </a:spcBef>
              <a:spcAft>
                <a:spcPts val="0"/>
              </a:spcAft>
              <a:buClr>
                <a:schemeClr val="accent1"/>
              </a:buClr>
              <a:buSzPts val="1800"/>
              <a:buFont typeface="Titillium Web"/>
              <a:buChar char="▫"/>
              <a:defRPr sz="1800">
                <a:solidFill>
                  <a:schemeClr val="dk1"/>
                </a:solidFill>
                <a:latin typeface="Titillium Web"/>
                <a:ea typeface="Titillium Web"/>
                <a:cs typeface="Titillium Web"/>
                <a:sym typeface="Titillium Web"/>
              </a:defRPr>
            </a:lvl2pPr>
            <a:lvl3pPr indent="-342900" lvl="2" marL="1371600">
              <a:spcBef>
                <a:spcPts val="0"/>
              </a:spcBef>
              <a:spcAft>
                <a:spcPts val="0"/>
              </a:spcAft>
              <a:buClr>
                <a:schemeClr val="accent1"/>
              </a:buClr>
              <a:buSzPts val="1800"/>
              <a:buFont typeface="Titillium Web"/>
              <a:buChar char="▸"/>
              <a:defRPr sz="1800">
                <a:solidFill>
                  <a:schemeClr val="dk1"/>
                </a:solidFill>
                <a:latin typeface="Titillium Web"/>
                <a:ea typeface="Titillium Web"/>
                <a:cs typeface="Titillium Web"/>
                <a:sym typeface="Titillium Web"/>
              </a:defRPr>
            </a:lvl3pPr>
            <a:lvl4pPr indent="-342900" lvl="3" marL="18288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4pPr>
            <a:lvl5pPr indent="-342900" lvl="4" marL="22860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5pPr>
            <a:lvl6pPr indent="-342900" lvl="5" marL="27432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6pPr>
            <a:lvl7pPr indent="-342900" lvl="6" marL="32004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7pPr>
            <a:lvl8pPr indent="-342900" lvl="7" marL="36576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8pPr>
            <a:lvl9pPr indent="-342900" lvl="8" marL="41148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9pPr>
          </a:lstStyle>
          <a:p/>
        </p:txBody>
      </p:sp>
      <p:sp>
        <p:nvSpPr>
          <p:cNvPr id="8" name="Google Shape;8;p1"/>
          <p:cNvSpPr txBox="1"/>
          <p:nvPr>
            <p:ph idx="12" type="sldNum"/>
          </p:nvPr>
        </p:nvSpPr>
        <p:spPr>
          <a:xfrm>
            <a:off x="8480584" y="4749851"/>
            <a:ext cx="548700" cy="393600"/>
          </a:xfrm>
          <a:prstGeom prst="rect">
            <a:avLst/>
          </a:prstGeom>
          <a:noFill/>
          <a:ln>
            <a:noFill/>
          </a:ln>
        </p:spPr>
        <p:txBody>
          <a:bodyPr anchorCtr="0" anchor="t" bIns="91425" lIns="91425" spcFirstLastPara="1" rIns="91425" wrap="square" tIns="91425">
            <a:noAutofit/>
          </a:bodyPr>
          <a:lstStyle>
            <a:lvl1pPr lvl="0" algn="r">
              <a:buNone/>
              <a:defRPr b="1" sz="1200">
                <a:solidFill>
                  <a:schemeClr val="accent1"/>
                </a:solidFill>
                <a:latin typeface="Titillium Web"/>
                <a:ea typeface="Titillium Web"/>
                <a:cs typeface="Titillium Web"/>
                <a:sym typeface="Titillium Web"/>
              </a:defRPr>
            </a:lvl1pPr>
            <a:lvl2pPr lvl="1" algn="r">
              <a:buNone/>
              <a:defRPr b="1" sz="1200">
                <a:solidFill>
                  <a:schemeClr val="accent1"/>
                </a:solidFill>
                <a:latin typeface="Titillium Web"/>
                <a:ea typeface="Titillium Web"/>
                <a:cs typeface="Titillium Web"/>
                <a:sym typeface="Titillium Web"/>
              </a:defRPr>
            </a:lvl2pPr>
            <a:lvl3pPr lvl="2" algn="r">
              <a:buNone/>
              <a:defRPr b="1" sz="1200">
                <a:solidFill>
                  <a:schemeClr val="accent1"/>
                </a:solidFill>
                <a:latin typeface="Titillium Web"/>
                <a:ea typeface="Titillium Web"/>
                <a:cs typeface="Titillium Web"/>
                <a:sym typeface="Titillium Web"/>
              </a:defRPr>
            </a:lvl3pPr>
            <a:lvl4pPr lvl="3" algn="r">
              <a:buNone/>
              <a:defRPr b="1" sz="1200">
                <a:solidFill>
                  <a:schemeClr val="accent1"/>
                </a:solidFill>
                <a:latin typeface="Titillium Web"/>
                <a:ea typeface="Titillium Web"/>
                <a:cs typeface="Titillium Web"/>
                <a:sym typeface="Titillium Web"/>
              </a:defRPr>
            </a:lvl4pPr>
            <a:lvl5pPr lvl="4" algn="r">
              <a:buNone/>
              <a:defRPr b="1" sz="1200">
                <a:solidFill>
                  <a:schemeClr val="accent1"/>
                </a:solidFill>
                <a:latin typeface="Titillium Web"/>
                <a:ea typeface="Titillium Web"/>
                <a:cs typeface="Titillium Web"/>
                <a:sym typeface="Titillium Web"/>
              </a:defRPr>
            </a:lvl5pPr>
            <a:lvl6pPr lvl="5" algn="r">
              <a:buNone/>
              <a:defRPr b="1" sz="1200">
                <a:solidFill>
                  <a:schemeClr val="accent1"/>
                </a:solidFill>
                <a:latin typeface="Titillium Web"/>
                <a:ea typeface="Titillium Web"/>
                <a:cs typeface="Titillium Web"/>
                <a:sym typeface="Titillium Web"/>
              </a:defRPr>
            </a:lvl6pPr>
            <a:lvl7pPr lvl="6" algn="r">
              <a:buNone/>
              <a:defRPr b="1" sz="1200">
                <a:solidFill>
                  <a:schemeClr val="accent1"/>
                </a:solidFill>
                <a:latin typeface="Titillium Web"/>
                <a:ea typeface="Titillium Web"/>
                <a:cs typeface="Titillium Web"/>
                <a:sym typeface="Titillium Web"/>
              </a:defRPr>
            </a:lvl7pPr>
            <a:lvl8pPr lvl="7" algn="r">
              <a:buNone/>
              <a:defRPr b="1" sz="1200">
                <a:solidFill>
                  <a:schemeClr val="accent1"/>
                </a:solidFill>
                <a:latin typeface="Titillium Web"/>
                <a:ea typeface="Titillium Web"/>
                <a:cs typeface="Titillium Web"/>
                <a:sym typeface="Titillium Web"/>
              </a:defRPr>
            </a:lvl8pPr>
            <a:lvl9pPr lvl="8" algn="r">
              <a:buNone/>
              <a:defRPr b="1" sz="1200">
                <a:solidFill>
                  <a:schemeClr val="accent1"/>
                </a:solidFill>
                <a:latin typeface="Titillium Web"/>
                <a:ea typeface="Titillium Web"/>
                <a:cs typeface="Titillium Web"/>
                <a:sym typeface="Titillium Web"/>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git-scm.com/" TargetMode="Externa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hyperlink" Target="https://git-scm.com/" TargetMode="Externa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15.png"/><Relationship Id="rId4" Type="http://schemas.openxmlformats.org/officeDocument/2006/relationships/image" Target="../media/image28.png"/><Relationship Id="rId5"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git-scm.com/book/es/v1/" TargetMode="Externa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 Id="rId3"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 Id="rId3" Type="http://schemas.openxmlformats.org/officeDocument/2006/relationships/image" Target="../media/image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 Id="rId3" Type="http://schemas.openxmlformats.org/officeDocument/2006/relationships/image" Target="../media/image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 Id="rId3" Type="http://schemas.openxmlformats.org/officeDocument/2006/relationships/hyperlink" Target="https://github.com/"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 Id="rId3" Type="http://schemas.openxmlformats.org/officeDocument/2006/relationships/image" Target="../media/image22.png"/><Relationship Id="rId4" Type="http://schemas.openxmlformats.org/officeDocument/2006/relationships/hyperlink" Target="https://github.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0.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0.xml"/><Relationship Id="rId3" Type="http://schemas.openxmlformats.org/officeDocument/2006/relationships/image" Target="../media/image30.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 Id="rId3" Type="http://schemas.openxmlformats.org/officeDocument/2006/relationships/image" Target="../media/image2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2.xml"/><Relationship Id="rId3" Type="http://schemas.openxmlformats.org/officeDocument/2006/relationships/image" Target="../media/image2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5.xml"/><Relationship Id="rId3" Type="http://schemas.openxmlformats.org/officeDocument/2006/relationships/image" Target="../media/image25.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6.xml"/><Relationship Id="rId3" Type="http://schemas.openxmlformats.org/officeDocument/2006/relationships/image" Target="../media/image2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8.xml"/><Relationship Id="rId3" Type="http://schemas.openxmlformats.org/officeDocument/2006/relationships/image" Target="../media/image29.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9.xml"/><Relationship Id="rId3" Type="http://schemas.openxmlformats.org/officeDocument/2006/relationships/image" Target="../media/image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ctrTitle"/>
          </p:nvPr>
        </p:nvSpPr>
        <p:spPr>
          <a:xfrm>
            <a:off x="894000" y="1907925"/>
            <a:ext cx="5412300" cy="115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latin typeface="Raleway"/>
                <a:ea typeface="Raleway"/>
                <a:cs typeface="Raleway"/>
                <a:sym typeface="Raleway"/>
              </a:rPr>
              <a:t>Git y Github</a:t>
            </a:r>
            <a:endParaRPr>
              <a:latin typeface="Raleway"/>
              <a:ea typeface="Raleway"/>
              <a:cs typeface="Raleway"/>
              <a:sym typeface="Raleway"/>
            </a:endParaRPr>
          </a:p>
        </p:txBody>
      </p:sp>
      <p:sp>
        <p:nvSpPr>
          <p:cNvPr id="84" name="Google Shape;84;p16"/>
          <p:cNvSpPr txBox="1"/>
          <p:nvPr/>
        </p:nvSpPr>
        <p:spPr>
          <a:xfrm>
            <a:off x="1041025" y="3067725"/>
            <a:ext cx="444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latin typeface="Raleway"/>
                <a:ea typeface="Raleway"/>
                <a:cs typeface="Raleway"/>
                <a:sym typeface="Raleway"/>
              </a:rPr>
              <a:t>Clase 1</a:t>
            </a:r>
            <a:endParaRPr b="1">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2" name="Shape 142"/>
        <p:cNvGrpSpPr/>
        <p:nvPr/>
      </p:nvGrpSpPr>
      <p:grpSpPr>
        <a:xfrm>
          <a:off x="0" y="0"/>
          <a:ext cx="0" cy="0"/>
          <a:chOff x="0" y="0"/>
          <a:chExt cx="0" cy="0"/>
        </a:xfrm>
      </p:grpSpPr>
      <p:sp>
        <p:nvSpPr>
          <p:cNvPr id="143" name="Google Shape;143;p25"/>
          <p:cNvSpPr txBox="1"/>
          <p:nvPr/>
        </p:nvSpPr>
        <p:spPr>
          <a:xfrm>
            <a:off x="1395775" y="1475800"/>
            <a:ext cx="5991900" cy="1840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400"/>
              <a:buFont typeface="Arial"/>
              <a:buNone/>
            </a:pPr>
            <a:r>
              <a:rPr i="0" lang="en-GB" sz="1600" u="none" cap="none" strike="noStrike">
                <a:solidFill>
                  <a:srgbClr val="000000"/>
                </a:solidFill>
                <a:latin typeface="Raleway Light"/>
                <a:ea typeface="Raleway Light"/>
                <a:cs typeface="Raleway Light"/>
                <a:sym typeface="Raleway Light"/>
              </a:rPr>
              <a:t>Git es uno de los sistemas de control de versiones más populares entre los desarrolladores. Y parte de su popularidad se la debe a GitHub, </a:t>
            </a:r>
            <a:r>
              <a:rPr b="1" i="0" lang="en-GB" sz="1600" u="none" cap="none" strike="noStrike">
                <a:solidFill>
                  <a:srgbClr val="000000"/>
                </a:solidFill>
                <a:latin typeface="Raleway"/>
                <a:ea typeface="Raleway"/>
                <a:cs typeface="Raleway"/>
                <a:sym typeface="Raleway"/>
              </a:rPr>
              <a:t>un excelente servicio de alojamiento de repositorios de software con este sistema</a:t>
            </a:r>
            <a:r>
              <a:rPr i="0" lang="en-GB" sz="1600" u="none" cap="none" strike="noStrike">
                <a:solidFill>
                  <a:srgbClr val="000000"/>
                </a:solidFill>
                <a:latin typeface="Raleway Light"/>
                <a:ea typeface="Raleway Light"/>
                <a:cs typeface="Raleway Light"/>
                <a:sym typeface="Raleway Light"/>
              </a:rPr>
              <a:t>. </a:t>
            </a:r>
            <a:endParaRPr i="0" sz="1600" u="none" cap="none" strike="noStrike">
              <a:solidFill>
                <a:srgbClr val="000000"/>
              </a:solidFill>
              <a:latin typeface="Raleway Light"/>
              <a:ea typeface="Raleway Light"/>
              <a:cs typeface="Raleway Light"/>
              <a:sym typeface="Raleway Light"/>
            </a:endParaRPr>
          </a:p>
          <a:p>
            <a:pPr indent="0" lvl="0" marL="0" marR="0" rtl="0" algn="ctr">
              <a:lnSpc>
                <a:spcPct val="115000"/>
              </a:lnSpc>
              <a:spcBef>
                <a:spcPts val="1300"/>
              </a:spcBef>
              <a:spcAft>
                <a:spcPts val="1300"/>
              </a:spcAft>
              <a:buClr>
                <a:srgbClr val="000000"/>
              </a:buClr>
              <a:buSzPts val="2400"/>
              <a:buFont typeface="Arial"/>
              <a:buNone/>
            </a:pPr>
            <a:r>
              <a:t/>
            </a:r>
            <a:endParaRPr b="0" i="0" sz="24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nvSpPr>
        <p:spPr>
          <a:xfrm>
            <a:off x="1331850" y="1830425"/>
            <a:ext cx="64803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lang="en-GB" sz="3600">
                <a:latin typeface="Raleway"/>
                <a:ea typeface="Raleway"/>
                <a:cs typeface="Raleway"/>
                <a:sym typeface="Raleway"/>
              </a:rPr>
              <a:t>I</a:t>
            </a:r>
            <a:r>
              <a:rPr b="1" lang="en-GB" sz="3600">
                <a:latin typeface="Raleway"/>
                <a:ea typeface="Raleway"/>
                <a:cs typeface="Raleway"/>
                <a:sym typeface="Raleway"/>
              </a:rPr>
              <a:t>nstalación y configuración de git</a:t>
            </a:r>
            <a:endParaRPr b="1" sz="3600" u="none" cap="none" strike="noStrike">
              <a:solidFill>
                <a:srgbClr val="000000"/>
              </a:solidFill>
              <a:latin typeface="Raleway"/>
              <a:ea typeface="Raleway"/>
              <a:cs typeface="Raleway"/>
              <a:sym typeface="Ralew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txBox="1"/>
          <p:nvPr/>
        </p:nvSpPr>
        <p:spPr>
          <a:xfrm>
            <a:off x="1051800" y="559075"/>
            <a:ext cx="7040400" cy="6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y configuración de git</a:t>
            </a:r>
            <a:endParaRPr b="1" sz="2000">
              <a:solidFill>
                <a:schemeClr val="dk1"/>
              </a:solidFill>
              <a:latin typeface="Raleway"/>
              <a:ea typeface="Raleway"/>
              <a:cs typeface="Raleway"/>
              <a:sym typeface="Raleway"/>
            </a:endParaRPr>
          </a:p>
          <a:p>
            <a:pPr indent="0" lvl="0" marL="0" marR="0" rtl="0" algn="ctr">
              <a:lnSpc>
                <a:spcPct val="115000"/>
              </a:lnSpc>
              <a:spcBef>
                <a:spcPts val="0"/>
              </a:spcBef>
              <a:spcAft>
                <a:spcPts val="0"/>
              </a:spcAft>
              <a:buClr>
                <a:srgbClr val="000000"/>
              </a:buClr>
              <a:buSzPts val="3600"/>
              <a:buFont typeface="Arial"/>
              <a:buNone/>
            </a:pPr>
            <a:r>
              <a:t/>
            </a:r>
            <a:endParaRPr i="1" sz="3600">
              <a:solidFill>
                <a:schemeClr val="dk1"/>
              </a:solidFill>
              <a:latin typeface="Anton"/>
              <a:ea typeface="Anton"/>
              <a:cs typeface="Anton"/>
              <a:sym typeface="Anton"/>
            </a:endParaRPr>
          </a:p>
          <a:p>
            <a:pPr indent="0" lvl="0" marL="0" marR="0" rtl="0" algn="l">
              <a:lnSpc>
                <a:spcPct val="115000"/>
              </a:lnSpc>
              <a:spcBef>
                <a:spcPts val="1300"/>
              </a:spcBef>
              <a:spcAft>
                <a:spcPts val="300"/>
              </a:spcAft>
              <a:buClr>
                <a:srgbClr val="000000"/>
              </a:buClr>
              <a:buSzPts val="4000"/>
              <a:buFont typeface="Arial"/>
              <a:buNone/>
            </a:pPr>
            <a:r>
              <a:t/>
            </a:r>
            <a:endParaRPr b="0" i="1" sz="4000" u="none" cap="none" strike="noStrike">
              <a:solidFill>
                <a:schemeClr val="dk1"/>
              </a:solidFill>
              <a:latin typeface="Anton"/>
              <a:ea typeface="Anton"/>
              <a:cs typeface="Anton"/>
              <a:sym typeface="Anton"/>
            </a:endParaRPr>
          </a:p>
        </p:txBody>
      </p:sp>
      <p:sp>
        <p:nvSpPr>
          <p:cNvPr id="154" name="Google Shape;154;p27"/>
          <p:cNvSpPr txBox="1"/>
          <p:nvPr/>
        </p:nvSpPr>
        <p:spPr>
          <a:xfrm>
            <a:off x="1454400" y="2032250"/>
            <a:ext cx="6235200" cy="1805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i="0" lang="en-GB" u="none" cap="none" strike="noStrike">
                <a:solidFill>
                  <a:schemeClr val="dk1"/>
                </a:solidFill>
                <a:latin typeface="Raleway Light"/>
                <a:ea typeface="Raleway Light"/>
                <a:cs typeface="Raleway Light"/>
                <a:sym typeface="Raleway Light"/>
              </a:rPr>
              <a:t>Lo primero es lo primero: tienes que instalarlo. Puedes obtenerlo de varias maneras, las dos principales son </a:t>
            </a:r>
            <a:r>
              <a:rPr b="1" i="0" lang="en-GB" u="none" cap="none" strike="noStrike">
                <a:solidFill>
                  <a:schemeClr val="dk1"/>
                </a:solidFill>
                <a:latin typeface="Raleway"/>
                <a:ea typeface="Raleway"/>
                <a:cs typeface="Raleway"/>
                <a:sym typeface="Raleway"/>
              </a:rPr>
              <a:t>instalarlo desde código fuente, o instalar un paquete existente para tu plataforma.</a:t>
            </a:r>
            <a:endParaRPr b="1" i="0" u="none" cap="none" strike="noStrike">
              <a:solidFill>
                <a:srgbClr val="000000"/>
              </a:solidFill>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8"/>
          <p:cNvSpPr txBox="1"/>
          <p:nvPr/>
        </p:nvSpPr>
        <p:spPr>
          <a:xfrm>
            <a:off x="856925" y="1334325"/>
            <a:ext cx="74649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sz="1100" u="none" cap="none" strike="noStrike">
                <a:solidFill>
                  <a:srgbClr val="000000"/>
                </a:solidFill>
                <a:latin typeface="Raleway Light"/>
                <a:ea typeface="Raleway Light"/>
                <a:cs typeface="Raleway Light"/>
                <a:sym typeface="Raleway Light"/>
              </a:rPr>
              <a:t>1 - </a:t>
            </a:r>
            <a:r>
              <a:rPr i="0" lang="en-GB" sz="1100" u="none" cap="none" strike="noStrike">
                <a:solidFill>
                  <a:srgbClr val="000000"/>
                </a:solidFill>
                <a:highlight>
                  <a:srgbClr val="FFFFFF"/>
                </a:highlight>
                <a:latin typeface="Raleway Light"/>
                <a:ea typeface="Raleway Light"/>
                <a:cs typeface="Raleway Light"/>
                <a:sym typeface="Raleway Light"/>
              </a:rPr>
              <a:t>Ve a </a:t>
            </a:r>
            <a:r>
              <a:rPr i="0" lang="en-GB" sz="1100" u="sng" cap="none" strike="noStrike">
                <a:solidFill>
                  <a:srgbClr val="058ECD"/>
                </a:solidFill>
                <a:highlight>
                  <a:srgbClr val="FFFFFF"/>
                </a:highlight>
                <a:latin typeface="Raleway Light"/>
                <a:ea typeface="Raleway Light"/>
                <a:cs typeface="Raleway Light"/>
                <a:sym typeface="Raleway Light"/>
                <a:hlinkClick r:id="rId3">
                  <a:extLst>
                    <a:ext uri="{A12FA001-AC4F-418D-AE19-62706E023703}">
                      <ahyp:hlinkClr val="tx"/>
                    </a:ext>
                  </a:extLst>
                </a:hlinkClick>
              </a:rPr>
              <a:t>https://git-scm.com/</a:t>
            </a:r>
            <a:r>
              <a:rPr i="0" lang="en-GB" sz="1100" u="none" cap="none" strike="noStrike">
                <a:solidFill>
                  <a:srgbClr val="000000"/>
                </a:solidFill>
                <a:highlight>
                  <a:srgbClr val="FFFFFF"/>
                </a:highlight>
                <a:latin typeface="Raleway Light"/>
                <a:ea typeface="Raleway Light"/>
                <a:cs typeface="Raleway Light"/>
                <a:sym typeface="Raleway Light"/>
              </a:rPr>
              <a:t> y descarga el paquete de instalación “download (nro versión) for Windows” (o si tienes otro sistema operativo, dirá Mac o Linux).</a:t>
            </a:r>
            <a:endParaRPr i="0" sz="1100" u="none" cap="none" strike="noStrike">
              <a:solidFill>
                <a:srgbClr val="000000"/>
              </a:solidFill>
              <a:latin typeface="Raleway Light"/>
              <a:ea typeface="Raleway Light"/>
              <a:cs typeface="Raleway Light"/>
              <a:sym typeface="Raleway Light"/>
            </a:endParaRPr>
          </a:p>
        </p:txBody>
      </p:sp>
      <p:sp>
        <p:nvSpPr>
          <p:cNvPr id="160" name="Google Shape;160;p28"/>
          <p:cNvSpPr txBox="1"/>
          <p:nvPr/>
        </p:nvSpPr>
        <p:spPr>
          <a:xfrm>
            <a:off x="893725" y="434150"/>
            <a:ext cx="58914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y configuración de Git</a:t>
            </a:r>
            <a:endParaRPr i="1" sz="3600">
              <a:latin typeface="Anton"/>
              <a:ea typeface="Anton"/>
              <a:cs typeface="Anton"/>
              <a:sym typeface="Anton"/>
            </a:endParaRPr>
          </a:p>
        </p:txBody>
      </p:sp>
      <p:pic>
        <p:nvPicPr>
          <p:cNvPr id="161" name="Google Shape;161;p28"/>
          <p:cNvPicPr preferRelativeResize="0"/>
          <p:nvPr/>
        </p:nvPicPr>
        <p:blipFill>
          <a:blip r:embed="rId4">
            <a:alphaModFix/>
          </a:blip>
          <a:stretch>
            <a:fillRect/>
          </a:stretch>
        </p:blipFill>
        <p:spPr>
          <a:xfrm>
            <a:off x="1030025" y="2307925"/>
            <a:ext cx="7083949" cy="19796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9"/>
          <p:cNvSpPr txBox="1"/>
          <p:nvPr/>
        </p:nvSpPr>
        <p:spPr>
          <a:xfrm>
            <a:off x="891725" y="1410525"/>
            <a:ext cx="76872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rgbClr val="000000"/>
                </a:solidFill>
                <a:highlight>
                  <a:srgbClr val="FFFFFF"/>
                </a:highlight>
                <a:latin typeface="Raleway Light"/>
                <a:ea typeface="Raleway Light"/>
                <a:cs typeface="Raleway Light"/>
                <a:sym typeface="Raleway Light"/>
              </a:rPr>
              <a:t>2- Ahora debes </a:t>
            </a:r>
            <a:r>
              <a:rPr b="1" i="0" lang="en-GB" u="none" cap="none" strike="noStrike">
                <a:solidFill>
                  <a:srgbClr val="000000"/>
                </a:solidFill>
                <a:highlight>
                  <a:srgbClr val="FFFFFF"/>
                </a:highlight>
                <a:latin typeface="Raleway"/>
                <a:ea typeface="Raleway"/>
                <a:cs typeface="Raleway"/>
                <a:sym typeface="Raleway"/>
              </a:rPr>
              <a:t>ejecutar el archivo descargado</a:t>
            </a:r>
            <a:r>
              <a:rPr i="0" lang="en-GB" u="none" cap="none" strike="noStrike">
                <a:solidFill>
                  <a:srgbClr val="000000"/>
                </a:solidFill>
                <a:highlight>
                  <a:srgbClr val="FFFFFF"/>
                </a:highlight>
                <a:latin typeface="Raleway Light"/>
                <a:ea typeface="Raleway Light"/>
                <a:cs typeface="Raleway Light"/>
                <a:sym typeface="Raleway Light"/>
              </a:rPr>
              <a:t>, y elegir la carpeta donde ubicar los archivos de Git</a:t>
            </a:r>
            <a:endParaRPr i="0" u="none" cap="none" strike="noStrike">
              <a:solidFill>
                <a:srgbClr val="000000"/>
              </a:solidFill>
              <a:latin typeface="Raleway Light"/>
              <a:ea typeface="Raleway Light"/>
              <a:cs typeface="Raleway Light"/>
              <a:sym typeface="Raleway Light"/>
            </a:endParaRPr>
          </a:p>
        </p:txBody>
      </p:sp>
      <p:pic>
        <p:nvPicPr>
          <p:cNvPr id="167" name="Google Shape;167;p29"/>
          <p:cNvPicPr preferRelativeResize="0"/>
          <p:nvPr/>
        </p:nvPicPr>
        <p:blipFill rotWithShape="1">
          <a:blip r:embed="rId3">
            <a:alphaModFix/>
          </a:blip>
          <a:srcRect b="0" l="0" r="0" t="0"/>
          <a:stretch/>
        </p:blipFill>
        <p:spPr>
          <a:xfrm>
            <a:off x="2259588" y="2337775"/>
            <a:ext cx="4624825" cy="2025125"/>
          </a:xfrm>
          <a:prstGeom prst="rect">
            <a:avLst/>
          </a:prstGeom>
          <a:noFill/>
          <a:ln>
            <a:noFill/>
          </a:ln>
        </p:spPr>
      </p:pic>
      <p:sp>
        <p:nvSpPr>
          <p:cNvPr id="168" name="Google Shape;168;p29"/>
          <p:cNvSpPr txBox="1"/>
          <p:nvPr/>
        </p:nvSpPr>
        <p:spPr>
          <a:xfrm>
            <a:off x="925375" y="565250"/>
            <a:ext cx="5844300" cy="697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1" lang="en-GB" sz="2000">
                <a:latin typeface="Raleway"/>
                <a:ea typeface="Raleway"/>
                <a:cs typeface="Raleway"/>
                <a:sym typeface="Raleway"/>
              </a:rPr>
              <a:t>I</a:t>
            </a:r>
            <a:r>
              <a:rPr b="1" lang="en-GB" sz="2000">
                <a:latin typeface="Raleway"/>
                <a:ea typeface="Raleway"/>
                <a:cs typeface="Raleway"/>
                <a:sym typeface="Raleway"/>
              </a:rPr>
              <a:t>nstalación de Git (Windows)</a:t>
            </a:r>
            <a:endParaRPr b="1" sz="2000" u="none" cap="none" strike="noStrike">
              <a:solidFill>
                <a:srgbClr val="000000"/>
              </a:solidFill>
              <a:latin typeface="Raleway"/>
              <a:ea typeface="Raleway"/>
              <a:cs typeface="Raleway"/>
              <a:sym typeface="Ralewa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0"/>
          <p:cNvSpPr txBox="1"/>
          <p:nvPr/>
        </p:nvSpPr>
        <p:spPr>
          <a:xfrm>
            <a:off x="891725" y="1334325"/>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3- Asegúrate de tener seleccionada</a:t>
            </a:r>
            <a:r>
              <a:rPr i="1" lang="en-GB" u="none" cap="none" strike="noStrike">
                <a:solidFill>
                  <a:srgbClr val="000000"/>
                </a:solidFill>
                <a:latin typeface="Raleway Light"/>
                <a:ea typeface="Raleway Light"/>
                <a:cs typeface="Raleway Light"/>
                <a:sym typeface="Raleway Light"/>
              </a:rPr>
              <a:t> git bash,</a:t>
            </a:r>
            <a:r>
              <a:rPr i="0" lang="en-GB" u="none" cap="none" strike="noStrike">
                <a:solidFill>
                  <a:srgbClr val="000000"/>
                </a:solidFill>
                <a:latin typeface="Raleway Light"/>
                <a:ea typeface="Raleway Light"/>
                <a:cs typeface="Raleway Light"/>
                <a:sym typeface="Raleway Light"/>
              </a:rPr>
              <a:t> que es la herramienta principal con la que trabajaremos. Con esto se terminará la instalación.</a:t>
            </a:r>
            <a:endParaRPr i="0" u="none" cap="none" strike="noStrike">
              <a:solidFill>
                <a:srgbClr val="000000"/>
              </a:solidFill>
              <a:latin typeface="Raleway Light"/>
              <a:ea typeface="Raleway Light"/>
              <a:cs typeface="Raleway Light"/>
              <a:sym typeface="Raleway Light"/>
            </a:endParaRPr>
          </a:p>
        </p:txBody>
      </p:sp>
      <p:pic>
        <p:nvPicPr>
          <p:cNvPr id="174" name="Google Shape;174;p30"/>
          <p:cNvPicPr preferRelativeResize="0"/>
          <p:nvPr/>
        </p:nvPicPr>
        <p:blipFill rotWithShape="1">
          <a:blip r:embed="rId3">
            <a:alphaModFix/>
          </a:blip>
          <a:srcRect b="0" l="0" r="0" t="0"/>
          <a:stretch/>
        </p:blipFill>
        <p:spPr>
          <a:xfrm>
            <a:off x="2245950" y="2216175"/>
            <a:ext cx="4191000" cy="2619375"/>
          </a:xfrm>
          <a:prstGeom prst="rect">
            <a:avLst/>
          </a:prstGeom>
          <a:noFill/>
          <a:ln>
            <a:noFill/>
          </a:ln>
        </p:spPr>
      </p:pic>
      <p:sp>
        <p:nvSpPr>
          <p:cNvPr id="175" name="Google Shape;175;p30"/>
          <p:cNvSpPr txBox="1"/>
          <p:nvPr/>
        </p:nvSpPr>
        <p:spPr>
          <a:xfrm>
            <a:off x="891725" y="619225"/>
            <a:ext cx="5736300" cy="61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de Git (Windows)</a:t>
            </a:r>
            <a:endParaRPr i="1" sz="3600">
              <a:latin typeface="Anton"/>
              <a:ea typeface="Anton"/>
              <a:cs typeface="Anton"/>
              <a:sym typeface="Anto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1"/>
          <p:cNvSpPr txBox="1"/>
          <p:nvPr/>
        </p:nvSpPr>
        <p:spPr>
          <a:xfrm>
            <a:off x="891725" y="1334325"/>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rgbClr val="000000"/>
                </a:solidFill>
                <a:highlight>
                  <a:srgbClr val="FFFFFF"/>
                </a:highlight>
                <a:latin typeface="Raleway Light"/>
                <a:ea typeface="Raleway Light"/>
                <a:cs typeface="Raleway Light"/>
                <a:sym typeface="Raleway Light"/>
              </a:rPr>
              <a:t>4- Continúa haciendo clic en “next”.</a:t>
            </a:r>
            <a:endParaRPr i="0" u="none" cap="none" strike="noStrike">
              <a:solidFill>
                <a:srgbClr val="000000"/>
              </a:solidFill>
              <a:latin typeface="Raleway Light"/>
              <a:ea typeface="Raleway Light"/>
              <a:cs typeface="Raleway Light"/>
              <a:sym typeface="Raleway Light"/>
            </a:endParaRPr>
          </a:p>
        </p:txBody>
      </p:sp>
      <p:pic>
        <p:nvPicPr>
          <p:cNvPr id="181" name="Google Shape;181;p31"/>
          <p:cNvPicPr preferRelativeResize="0"/>
          <p:nvPr/>
        </p:nvPicPr>
        <p:blipFill rotWithShape="1">
          <a:blip r:embed="rId3">
            <a:alphaModFix/>
          </a:blip>
          <a:srcRect b="0" l="0" r="0" t="0"/>
          <a:stretch/>
        </p:blipFill>
        <p:spPr>
          <a:xfrm>
            <a:off x="2772450" y="2032125"/>
            <a:ext cx="3599105" cy="2806575"/>
          </a:xfrm>
          <a:prstGeom prst="rect">
            <a:avLst/>
          </a:prstGeom>
          <a:noFill/>
          <a:ln>
            <a:noFill/>
          </a:ln>
        </p:spPr>
      </p:pic>
      <p:sp>
        <p:nvSpPr>
          <p:cNvPr id="182" name="Google Shape;182;p31"/>
          <p:cNvSpPr txBox="1"/>
          <p:nvPr/>
        </p:nvSpPr>
        <p:spPr>
          <a:xfrm>
            <a:off x="891725" y="480425"/>
            <a:ext cx="5744100" cy="768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de Git (Windows)</a:t>
            </a:r>
            <a:endParaRPr i="1" sz="3600">
              <a:latin typeface="Anton"/>
              <a:ea typeface="Anton"/>
              <a:cs typeface="Anton"/>
              <a:sym typeface="Anto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2"/>
          <p:cNvSpPr txBox="1"/>
          <p:nvPr/>
        </p:nvSpPr>
        <p:spPr>
          <a:xfrm>
            <a:off x="891725" y="1334325"/>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rgbClr val="000000"/>
                </a:solidFill>
                <a:highlight>
                  <a:srgbClr val="FFFFFF"/>
                </a:highlight>
                <a:latin typeface="Raleway Light"/>
                <a:ea typeface="Raleway Light"/>
                <a:cs typeface="Raleway Light"/>
                <a:sym typeface="Raleway Light"/>
              </a:rPr>
              <a:t>5- En esta pantalla, elige de la lista “use visual studio code as Git’s default editor”,</a:t>
            </a:r>
            <a:endParaRPr i="0" u="none" cap="none" strike="noStrike">
              <a:solidFill>
                <a:srgbClr val="000000"/>
              </a:solidFill>
              <a:latin typeface="Raleway Light"/>
              <a:ea typeface="Raleway Light"/>
              <a:cs typeface="Raleway Light"/>
              <a:sym typeface="Raleway Light"/>
            </a:endParaRPr>
          </a:p>
        </p:txBody>
      </p:sp>
      <p:pic>
        <p:nvPicPr>
          <p:cNvPr id="188" name="Google Shape;188;p32"/>
          <p:cNvPicPr preferRelativeResize="0"/>
          <p:nvPr/>
        </p:nvPicPr>
        <p:blipFill rotWithShape="1">
          <a:blip r:embed="rId3">
            <a:alphaModFix/>
          </a:blip>
          <a:srcRect b="0" l="0" r="0" t="0"/>
          <a:stretch/>
        </p:blipFill>
        <p:spPr>
          <a:xfrm>
            <a:off x="3125871" y="2032125"/>
            <a:ext cx="3725629" cy="2902700"/>
          </a:xfrm>
          <a:prstGeom prst="rect">
            <a:avLst/>
          </a:prstGeom>
          <a:noFill/>
          <a:ln>
            <a:noFill/>
          </a:ln>
        </p:spPr>
      </p:pic>
      <p:sp>
        <p:nvSpPr>
          <p:cNvPr id="189" name="Google Shape;189;p32"/>
          <p:cNvSpPr txBox="1"/>
          <p:nvPr/>
        </p:nvSpPr>
        <p:spPr>
          <a:xfrm>
            <a:off x="960100" y="380175"/>
            <a:ext cx="58914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de Git (Windows)</a:t>
            </a:r>
            <a:endParaRPr i="1" sz="3600">
              <a:latin typeface="Anton"/>
              <a:ea typeface="Anton"/>
              <a:cs typeface="Anton"/>
              <a:sym typeface="Anto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p33"/>
          <p:cNvPicPr preferRelativeResize="0"/>
          <p:nvPr/>
        </p:nvPicPr>
        <p:blipFill rotWithShape="1">
          <a:blip r:embed="rId3">
            <a:alphaModFix/>
          </a:blip>
          <a:srcRect b="0" l="0" r="0" t="0"/>
          <a:stretch/>
        </p:blipFill>
        <p:spPr>
          <a:xfrm>
            <a:off x="2706700" y="1921675"/>
            <a:ext cx="3658725" cy="2828550"/>
          </a:xfrm>
          <a:prstGeom prst="rect">
            <a:avLst/>
          </a:prstGeom>
          <a:noFill/>
          <a:ln>
            <a:noFill/>
          </a:ln>
        </p:spPr>
      </p:pic>
      <p:sp>
        <p:nvSpPr>
          <p:cNvPr id="195" name="Google Shape;195;p33"/>
          <p:cNvSpPr txBox="1"/>
          <p:nvPr/>
        </p:nvSpPr>
        <p:spPr>
          <a:xfrm>
            <a:off x="902875" y="1302875"/>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rgbClr val="000000"/>
                </a:solidFill>
                <a:highlight>
                  <a:srgbClr val="FFFFFF"/>
                </a:highlight>
                <a:latin typeface="Raleway Light"/>
                <a:ea typeface="Raleway Light"/>
                <a:cs typeface="Raleway Light"/>
                <a:sym typeface="Raleway Light"/>
              </a:rPr>
              <a:t>6- Haz click en “next” hasta finalizar la instalación, dejando las configuraciones por defecto.</a:t>
            </a:r>
            <a:endParaRPr i="0" u="none" cap="none" strike="noStrike">
              <a:solidFill>
                <a:srgbClr val="000000"/>
              </a:solidFill>
              <a:latin typeface="Raleway Light"/>
              <a:ea typeface="Raleway Light"/>
              <a:cs typeface="Raleway Light"/>
              <a:sym typeface="Raleway Light"/>
            </a:endParaRPr>
          </a:p>
        </p:txBody>
      </p:sp>
      <p:sp>
        <p:nvSpPr>
          <p:cNvPr id="196" name="Google Shape;196;p33"/>
          <p:cNvSpPr txBox="1"/>
          <p:nvPr/>
        </p:nvSpPr>
        <p:spPr>
          <a:xfrm>
            <a:off x="855975" y="610425"/>
            <a:ext cx="3732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000">
                <a:solidFill>
                  <a:schemeClr val="dk1"/>
                </a:solidFill>
                <a:latin typeface="Raleway"/>
                <a:ea typeface="Raleway"/>
                <a:cs typeface="Raleway"/>
                <a:sym typeface="Raleway"/>
              </a:rPr>
              <a:t>Instalación de Git (Windows)</a:t>
            </a:r>
            <a:endParaRPr i="1" sz="3600">
              <a:solidFill>
                <a:schemeClr val="dk1"/>
              </a:solidFill>
              <a:latin typeface="Anton"/>
              <a:ea typeface="Anton"/>
              <a:cs typeface="Anton"/>
              <a:sym typeface="Anto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4"/>
          <p:cNvSpPr txBox="1"/>
          <p:nvPr/>
        </p:nvSpPr>
        <p:spPr>
          <a:xfrm>
            <a:off x="891725" y="1334325"/>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rgbClr val="000000"/>
                </a:solidFill>
                <a:highlight>
                  <a:srgbClr val="FFFFFF"/>
                </a:highlight>
                <a:latin typeface="Raleway Light"/>
                <a:ea typeface="Raleway Light"/>
                <a:cs typeface="Raleway Light"/>
                <a:sym typeface="Raleway Light"/>
              </a:rPr>
              <a:t>7- Finalmente aparece el botón “install”.</a:t>
            </a:r>
            <a:endParaRPr i="0" u="none" cap="none" strike="noStrike">
              <a:solidFill>
                <a:srgbClr val="000000"/>
              </a:solidFill>
              <a:latin typeface="Raleway Light"/>
              <a:ea typeface="Raleway Light"/>
              <a:cs typeface="Raleway Light"/>
              <a:sym typeface="Raleway Light"/>
            </a:endParaRPr>
          </a:p>
        </p:txBody>
      </p:sp>
      <p:pic>
        <p:nvPicPr>
          <p:cNvPr id="202" name="Google Shape;202;p34"/>
          <p:cNvPicPr preferRelativeResize="0"/>
          <p:nvPr/>
        </p:nvPicPr>
        <p:blipFill rotWithShape="1">
          <a:blip r:embed="rId3">
            <a:alphaModFix/>
          </a:blip>
          <a:srcRect b="0" l="0" r="0" t="0"/>
          <a:stretch/>
        </p:blipFill>
        <p:spPr>
          <a:xfrm>
            <a:off x="2338125" y="1853050"/>
            <a:ext cx="4055680" cy="3137250"/>
          </a:xfrm>
          <a:prstGeom prst="rect">
            <a:avLst/>
          </a:prstGeom>
          <a:noFill/>
          <a:ln>
            <a:noFill/>
          </a:ln>
        </p:spPr>
      </p:pic>
      <p:sp>
        <p:nvSpPr>
          <p:cNvPr id="203" name="Google Shape;203;p34"/>
          <p:cNvSpPr txBox="1"/>
          <p:nvPr/>
        </p:nvSpPr>
        <p:spPr>
          <a:xfrm>
            <a:off x="978525" y="345225"/>
            <a:ext cx="58914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de Git (Windows)</a:t>
            </a:r>
            <a:endParaRPr i="1" sz="3600">
              <a:latin typeface="Anton"/>
              <a:ea typeface="Anton"/>
              <a:cs typeface="Anton"/>
              <a:sym typeface="Anto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nvSpPr>
        <p:spPr>
          <a:xfrm>
            <a:off x="963850" y="1502225"/>
            <a:ext cx="7310400" cy="2874000"/>
          </a:xfrm>
          <a:prstGeom prst="rect">
            <a:avLst/>
          </a:prstGeom>
          <a:noFill/>
          <a:ln>
            <a:noFill/>
          </a:ln>
        </p:spPr>
        <p:txBody>
          <a:bodyPr anchorCtr="0" anchor="ctr" bIns="91425" lIns="91425" spcFirstLastPara="1" rIns="91425" wrap="square" tIns="91425">
            <a:noAutofit/>
          </a:bodyPr>
          <a:lstStyle/>
          <a:p>
            <a:pPr indent="-317500" lvl="0" marL="457200" marR="0" rtl="0" algn="l">
              <a:lnSpc>
                <a:spcPct val="115000"/>
              </a:lnSpc>
              <a:spcBef>
                <a:spcPts val="100"/>
              </a:spcBef>
              <a:spcAft>
                <a:spcPts val="0"/>
              </a:spcAft>
              <a:buClr>
                <a:srgbClr val="000000"/>
              </a:buClr>
              <a:buSzPts val="1400"/>
              <a:buFont typeface="Raleway"/>
              <a:buChar char="●"/>
            </a:pPr>
            <a:r>
              <a:rPr i="0" lang="en-GB" u="none" cap="none" strike="noStrike">
                <a:solidFill>
                  <a:srgbClr val="000000"/>
                </a:solidFill>
                <a:latin typeface="Raleway Light"/>
                <a:ea typeface="Raleway Light"/>
                <a:cs typeface="Raleway Light"/>
                <a:sym typeface="Raleway Light"/>
              </a:rPr>
              <a:t>Conocer Git.</a:t>
            </a:r>
            <a:endParaRPr>
              <a:latin typeface="Raleway Light"/>
              <a:ea typeface="Raleway Light"/>
              <a:cs typeface="Raleway Light"/>
              <a:sym typeface="Raleway Light"/>
            </a:endParaRPr>
          </a:p>
          <a:p>
            <a:pPr indent="-317500" lvl="0" marL="457200" marR="0" rtl="0" algn="l">
              <a:lnSpc>
                <a:spcPct val="115000"/>
              </a:lnSpc>
              <a:spcBef>
                <a:spcPts val="200"/>
              </a:spcBef>
              <a:spcAft>
                <a:spcPts val="0"/>
              </a:spcAft>
              <a:buClr>
                <a:srgbClr val="000000"/>
              </a:buClr>
              <a:buSzPts val="1400"/>
              <a:buFont typeface="Raleway"/>
              <a:buChar char="●"/>
            </a:pPr>
            <a:r>
              <a:rPr i="0" lang="en-GB" u="none" cap="none" strike="noStrike">
                <a:solidFill>
                  <a:srgbClr val="000000"/>
                </a:solidFill>
                <a:latin typeface="Raleway Light"/>
                <a:ea typeface="Raleway Light"/>
                <a:cs typeface="Raleway Light"/>
                <a:sym typeface="Raleway Light"/>
              </a:rPr>
              <a:t>Usar los comandos básicos de Git.</a:t>
            </a:r>
            <a:endParaRPr i="0" u="none" cap="none" strike="noStrike">
              <a:solidFill>
                <a:srgbClr val="000000"/>
              </a:solidFill>
              <a:latin typeface="Raleway Light"/>
              <a:ea typeface="Raleway Light"/>
              <a:cs typeface="Raleway Light"/>
              <a:sym typeface="Raleway Light"/>
            </a:endParaRPr>
          </a:p>
          <a:p>
            <a:pPr indent="-317500" lvl="0" marL="457200" rtl="0" algn="l">
              <a:lnSpc>
                <a:spcPct val="115000"/>
              </a:lnSpc>
              <a:spcBef>
                <a:spcPts val="200"/>
              </a:spcBef>
              <a:spcAft>
                <a:spcPts val="0"/>
              </a:spcAft>
              <a:buClr>
                <a:schemeClr val="dk1"/>
              </a:buClr>
              <a:buSzPts val="1400"/>
              <a:buFont typeface="Raleway"/>
              <a:buChar char="●"/>
            </a:pPr>
            <a:r>
              <a:rPr lang="en-GB">
                <a:solidFill>
                  <a:schemeClr val="dk1"/>
                </a:solidFill>
                <a:latin typeface="Raleway Light"/>
                <a:ea typeface="Raleway Light"/>
                <a:cs typeface="Raleway Light"/>
                <a:sym typeface="Raleway Light"/>
              </a:rPr>
              <a:t>Aprender qué es un repositorio en Github.</a:t>
            </a:r>
            <a:endParaRPr>
              <a:solidFill>
                <a:schemeClr val="dk1"/>
              </a:solidFill>
              <a:latin typeface="Raleway Light"/>
              <a:ea typeface="Raleway Light"/>
              <a:cs typeface="Raleway Light"/>
              <a:sym typeface="Raleway Light"/>
            </a:endParaRPr>
          </a:p>
          <a:p>
            <a:pPr indent="-317500" lvl="0" marL="457200" rtl="0" algn="l">
              <a:lnSpc>
                <a:spcPct val="115000"/>
              </a:lnSpc>
              <a:spcBef>
                <a:spcPts val="200"/>
              </a:spcBef>
              <a:spcAft>
                <a:spcPts val="0"/>
              </a:spcAft>
              <a:buClr>
                <a:schemeClr val="dk1"/>
              </a:buClr>
              <a:buSzPts val="1400"/>
              <a:buFont typeface="Raleway"/>
              <a:buChar char="●"/>
            </a:pPr>
            <a:r>
              <a:rPr lang="en-GB">
                <a:solidFill>
                  <a:schemeClr val="dk1"/>
                </a:solidFill>
                <a:latin typeface="Raleway Light"/>
                <a:ea typeface="Raleway Light"/>
                <a:cs typeface="Raleway Light"/>
                <a:sym typeface="Raleway Light"/>
              </a:rPr>
              <a:t>Crear un repositorio para nuestro proyecto.</a:t>
            </a:r>
            <a:endParaRPr>
              <a:solidFill>
                <a:schemeClr val="dk1"/>
              </a:solidFill>
              <a:latin typeface="Raleway Light"/>
              <a:ea typeface="Raleway Light"/>
              <a:cs typeface="Raleway Light"/>
              <a:sym typeface="Raleway Light"/>
            </a:endParaRPr>
          </a:p>
          <a:p>
            <a:pPr indent="-317500" lvl="0" marL="457200" rtl="0" algn="l">
              <a:lnSpc>
                <a:spcPct val="115000"/>
              </a:lnSpc>
              <a:spcBef>
                <a:spcPts val="200"/>
              </a:spcBef>
              <a:spcAft>
                <a:spcPts val="200"/>
              </a:spcAft>
              <a:buClr>
                <a:schemeClr val="dk1"/>
              </a:buClr>
              <a:buSzPts val="1400"/>
              <a:buFont typeface="Raleway"/>
              <a:buChar char="●"/>
            </a:pPr>
            <a:r>
              <a:rPr lang="en-GB">
                <a:solidFill>
                  <a:schemeClr val="dk1"/>
                </a:solidFill>
                <a:latin typeface="Raleway Light"/>
                <a:ea typeface="Raleway Light"/>
                <a:cs typeface="Raleway Light"/>
                <a:sym typeface="Raleway Light"/>
              </a:rPr>
              <a:t>Subir el proyecto al repositorio usando los comandos de Git.</a:t>
            </a:r>
            <a:endParaRPr>
              <a:latin typeface="Raleway Light"/>
              <a:ea typeface="Raleway Light"/>
              <a:cs typeface="Raleway Light"/>
              <a:sym typeface="Raleway Light"/>
            </a:endParaRPr>
          </a:p>
        </p:txBody>
      </p:sp>
      <p:sp>
        <p:nvSpPr>
          <p:cNvPr id="90" name="Google Shape;90;p17"/>
          <p:cNvSpPr txBox="1"/>
          <p:nvPr/>
        </p:nvSpPr>
        <p:spPr>
          <a:xfrm>
            <a:off x="859675" y="513125"/>
            <a:ext cx="36327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3000"/>
              <a:buFont typeface="Arial"/>
              <a:buNone/>
            </a:pPr>
            <a:r>
              <a:rPr b="1" lang="en-GB" sz="2200">
                <a:latin typeface="Raleway"/>
                <a:ea typeface="Raleway"/>
                <a:cs typeface="Raleway"/>
                <a:sym typeface="Raleway"/>
              </a:rPr>
              <a:t>O</a:t>
            </a:r>
            <a:r>
              <a:rPr b="1" lang="en-GB" sz="2200">
                <a:latin typeface="Raleway"/>
                <a:ea typeface="Raleway"/>
                <a:cs typeface="Raleway"/>
                <a:sym typeface="Raleway"/>
              </a:rPr>
              <a:t>bjetivos de la clase</a:t>
            </a:r>
            <a:endParaRPr b="1" sz="2200" u="none" cap="none" strike="noStrike">
              <a:solidFill>
                <a:srgbClr val="000000"/>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5"/>
          <p:cNvSpPr txBox="1"/>
          <p:nvPr/>
        </p:nvSpPr>
        <p:spPr>
          <a:xfrm>
            <a:off x="956850" y="1109950"/>
            <a:ext cx="72303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rgbClr val="000000"/>
                </a:solidFill>
                <a:highlight>
                  <a:srgbClr val="FFFFFF"/>
                </a:highlight>
                <a:latin typeface="Raleway Light"/>
                <a:ea typeface="Raleway Light"/>
                <a:cs typeface="Raleway Light"/>
                <a:sym typeface="Raleway Light"/>
              </a:rPr>
              <a:t>8- Instalación finalizada.</a:t>
            </a:r>
            <a:endParaRPr i="0" u="none" cap="none" strike="noStrike">
              <a:solidFill>
                <a:srgbClr val="000000"/>
              </a:solidFill>
              <a:latin typeface="Raleway Light"/>
              <a:ea typeface="Raleway Light"/>
              <a:cs typeface="Raleway Light"/>
              <a:sym typeface="Raleway Light"/>
            </a:endParaRPr>
          </a:p>
        </p:txBody>
      </p:sp>
      <p:pic>
        <p:nvPicPr>
          <p:cNvPr id="209" name="Google Shape;209;p35"/>
          <p:cNvPicPr preferRelativeResize="0"/>
          <p:nvPr/>
        </p:nvPicPr>
        <p:blipFill rotWithShape="1">
          <a:blip r:embed="rId3">
            <a:alphaModFix/>
          </a:blip>
          <a:srcRect b="0" l="0" r="0" t="0"/>
          <a:stretch/>
        </p:blipFill>
        <p:spPr>
          <a:xfrm>
            <a:off x="2683726" y="1727800"/>
            <a:ext cx="4025651" cy="3098550"/>
          </a:xfrm>
          <a:prstGeom prst="rect">
            <a:avLst/>
          </a:prstGeom>
          <a:noFill/>
          <a:ln>
            <a:noFill/>
          </a:ln>
        </p:spPr>
      </p:pic>
      <p:sp>
        <p:nvSpPr>
          <p:cNvPr id="210" name="Google Shape;210;p35"/>
          <p:cNvSpPr txBox="1"/>
          <p:nvPr/>
        </p:nvSpPr>
        <p:spPr>
          <a:xfrm>
            <a:off x="817975" y="483300"/>
            <a:ext cx="5891400" cy="69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de Git (Windows)</a:t>
            </a:r>
            <a:endParaRPr i="1" sz="3600">
              <a:latin typeface="Anton"/>
              <a:ea typeface="Anton"/>
              <a:cs typeface="Anton"/>
              <a:sym typeface="Anto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6"/>
          <p:cNvSpPr txBox="1"/>
          <p:nvPr/>
        </p:nvSpPr>
        <p:spPr>
          <a:xfrm>
            <a:off x="4860825" y="1857750"/>
            <a:ext cx="3795000" cy="2611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Ahora tendrás disponible</a:t>
            </a:r>
            <a:r>
              <a:rPr i="1" lang="en-GB" u="none" cap="none" strike="noStrike">
                <a:solidFill>
                  <a:srgbClr val="000000"/>
                </a:solidFill>
                <a:latin typeface="Raleway Light"/>
                <a:ea typeface="Raleway Light"/>
                <a:cs typeface="Raleway Light"/>
                <a:sym typeface="Raleway Light"/>
              </a:rPr>
              <a:t> Git Bash</a:t>
            </a:r>
            <a:r>
              <a:rPr i="0" lang="en-GB" u="none" cap="none" strike="noStrike">
                <a:solidFill>
                  <a:srgbClr val="000000"/>
                </a:solidFill>
                <a:latin typeface="Raleway Light"/>
                <a:ea typeface="Raleway Light"/>
                <a:cs typeface="Raleway Light"/>
                <a:sym typeface="Raleway Light"/>
              </a:rPr>
              <a:t> desde tu lista de programas. Aquí es donde trabajaremos con Git.</a:t>
            </a:r>
            <a:endParaRPr i="0" u="none" cap="none" strike="noStrike">
              <a:solidFill>
                <a:srgbClr val="000000"/>
              </a:solidFill>
              <a:latin typeface="Raleway Light"/>
              <a:ea typeface="Raleway Light"/>
              <a:cs typeface="Raleway Light"/>
              <a:sym typeface="Raleway Light"/>
            </a:endParaRPr>
          </a:p>
          <a:p>
            <a:pPr indent="0" lvl="0" marL="0" marR="0" rtl="0" algn="l">
              <a:lnSpc>
                <a:spcPct val="115000"/>
              </a:lnSpc>
              <a:spcBef>
                <a:spcPts val="0"/>
              </a:spcBef>
              <a:spcAft>
                <a:spcPts val="0"/>
              </a:spcAft>
              <a:buClr>
                <a:srgbClr val="000000"/>
              </a:buClr>
              <a:buSzPts val="1800"/>
              <a:buFont typeface="Arial"/>
              <a:buNone/>
            </a:pPr>
            <a:r>
              <a:t/>
            </a:r>
            <a:endParaRPr i="0" u="none" cap="none" strike="noStrike">
              <a:solidFill>
                <a:srgbClr val="000000"/>
              </a:solidFill>
              <a:latin typeface="Raleway Light"/>
              <a:ea typeface="Raleway Light"/>
              <a:cs typeface="Raleway Light"/>
              <a:sym typeface="Raleway Light"/>
            </a:endParaRPr>
          </a:p>
          <a:p>
            <a:pPr indent="0" lvl="0" marL="0" marR="0" rtl="0" algn="l">
              <a:lnSpc>
                <a:spcPct val="115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Alternativa: Git GUI, para tener una interfaz más amigable.</a:t>
            </a:r>
            <a:endParaRPr i="0" u="none" cap="none" strike="noStrike">
              <a:solidFill>
                <a:srgbClr val="000000"/>
              </a:solidFill>
              <a:latin typeface="Raleway Light"/>
              <a:ea typeface="Raleway Light"/>
              <a:cs typeface="Raleway Light"/>
              <a:sym typeface="Raleway Light"/>
            </a:endParaRPr>
          </a:p>
        </p:txBody>
      </p:sp>
      <p:pic>
        <p:nvPicPr>
          <p:cNvPr id="216" name="Google Shape;216;p36"/>
          <p:cNvPicPr preferRelativeResize="0"/>
          <p:nvPr/>
        </p:nvPicPr>
        <p:blipFill rotWithShape="1">
          <a:blip r:embed="rId3">
            <a:alphaModFix/>
          </a:blip>
          <a:srcRect b="0" l="0" r="0" t="0"/>
          <a:stretch/>
        </p:blipFill>
        <p:spPr>
          <a:xfrm>
            <a:off x="786725" y="1353878"/>
            <a:ext cx="3975275" cy="3387275"/>
          </a:xfrm>
          <a:prstGeom prst="rect">
            <a:avLst/>
          </a:prstGeom>
          <a:noFill/>
          <a:ln>
            <a:noFill/>
          </a:ln>
        </p:spPr>
      </p:pic>
      <p:sp>
        <p:nvSpPr>
          <p:cNvPr id="217" name="Google Shape;217;p36"/>
          <p:cNvSpPr txBox="1"/>
          <p:nvPr/>
        </p:nvSpPr>
        <p:spPr>
          <a:xfrm>
            <a:off x="786725" y="364775"/>
            <a:ext cx="58914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de Git (Windows)</a:t>
            </a:r>
            <a:endParaRPr i="1" sz="3600">
              <a:latin typeface="Anton"/>
              <a:ea typeface="Anton"/>
              <a:cs typeface="Anton"/>
              <a:sym typeface="Anto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7"/>
          <p:cNvSpPr txBox="1"/>
          <p:nvPr/>
        </p:nvSpPr>
        <p:spPr>
          <a:xfrm>
            <a:off x="856925" y="1334325"/>
            <a:ext cx="74649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600"/>
              <a:buFont typeface="Arial"/>
              <a:buNone/>
            </a:pPr>
            <a:r>
              <a:rPr b="0" i="0" lang="en-GB" u="none" cap="none" strike="noStrike">
                <a:solidFill>
                  <a:srgbClr val="000000"/>
                </a:solidFill>
                <a:latin typeface="Helvetica Neue Light"/>
                <a:ea typeface="Helvetica Neue Light"/>
                <a:cs typeface="Helvetica Neue Light"/>
                <a:sym typeface="Helvetica Neue Light"/>
              </a:rPr>
              <a:t>1 - </a:t>
            </a:r>
            <a:r>
              <a:rPr b="0" i="0" lang="en-GB" u="none" cap="none" strike="noStrike">
                <a:solidFill>
                  <a:srgbClr val="1C3643"/>
                </a:solidFill>
                <a:highlight>
                  <a:srgbClr val="FFFFFF"/>
                </a:highlight>
                <a:latin typeface="Helvetica Neue Light"/>
                <a:ea typeface="Helvetica Neue Light"/>
                <a:cs typeface="Helvetica Neue Light"/>
                <a:sym typeface="Helvetica Neue Light"/>
              </a:rPr>
              <a:t>Ve a </a:t>
            </a:r>
            <a:r>
              <a:rPr b="0" i="0" lang="en-GB" u="sng" cap="none" strike="noStrike">
                <a:solidFill>
                  <a:srgbClr val="058ECD"/>
                </a:solidFill>
                <a:highlight>
                  <a:srgbClr val="FFFFFF"/>
                </a:highlight>
                <a:latin typeface="Helvetica Neue Light"/>
                <a:ea typeface="Helvetica Neue Light"/>
                <a:cs typeface="Helvetica Neue Light"/>
                <a:sym typeface="Helvetica Neue Light"/>
                <a:hlinkClick r:id="rId3">
                  <a:extLst>
                    <a:ext uri="{A12FA001-AC4F-418D-AE19-62706E023703}">
                      <ahyp:hlinkClr val="tx"/>
                    </a:ext>
                  </a:extLst>
                </a:hlinkClick>
              </a:rPr>
              <a:t>https://git-scm.com/</a:t>
            </a:r>
            <a:r>
              <a:rPr b="0" i="0" lang="en-GB" u="none" cap="none" strike="noStrike">
                <a:solidFill>
                  <a:srgbClr val="1C3643"/>
                </a:solidFill>
                <a:highlight>
                  <a:srgbClr val="FFFFFF"/>
                </a:highlight>
                <a:latin typeface="Helvetica Neue Light"/>
                <a:ea typeface="Helvetica Neue Light"/>
                <a:cs typeface="Helvetica Neue Light"/>
                <a:sym typeface="Helvetica Neue Light"/>
              </a:rPr>
              <a:t> y descarga el paquete de instalación “download (nro versión) for Mac” (o si tienes otro sistema operativo, dirá Windows o Linux).</a:t>
            </a:r>
            <a:endParaRPr b="0" i="0" u="none" cap="none" strike="noStrike">
              <a:solidFill>
                <a:srgbClr val="000000"/>
              </a:solidFill>
              <a:latin typeface="Helvetica Neue Light"/>
              <a:ea typeface="Helvetica Neue Light"/>
              <a:cs typeface="Helvetica Neue Light"/>
              <a:sym typeface="Helvetica Neue Light"/>
            </a:endParaRPr>
          </a:p>
        </p:txBody>
      </p:sp>
      <p:pic>
        <p:nvPicPr>
          <p:cNvPr id="223" name="Google Shape;223;p37"/>
          <p:cNvPicPr preferRelativeResize="0"/>
          <p:nvPr/>
        </p:nvPicPr>
        <p:blipFill rotWithShape="1">
          <a:blip r:embed="rId4">
            <a:alphaModFix/>
          </a:blip>
          <a:srcRect b="0" l="0" r="0" t="0"/>
          <a:stretch/>
        </p:blipFill>
        <p:spPr>
          <a:xfrm>
            <a:off x="727300" y="2184525"/>
            <a:ext cx="7724146" cy="2322700"/>
          </a:xfrm>
          <a:prstGeom prst="rect">
            <a:avLst/>
          </a:prstGeom>
          <a:noFill/>
          <a:ln>
            <a:noFill/>
          </a:ln>
        </p:spPr>
      </p:pic>
      <p:sp>
        <p:nvSpPr>
          <p:cNvPr id="224" name="Google Shape;224;p37"/>
          <p:cNvSpPr txBox="1"/>
          <p:nvPr/>
        </p:nvSpPr>
        <p:spPr>
          <a:xfrm>
            <a:off x="778050" y="345225"/>
            <a:ext cx="58914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de Git (MAC)</a:t>
            </a:r>
            <a:endParaRPr i="1" sz="3600">
              <a:latin typeface="Anton"/>
              <a:ea typeface="Anton"/>
              <a:cs typeface="Anton"/>
              <a:sym typeface="Anto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8"/>
          <p:cNvSpPr txBox="1"/>
          <p:nvPr/>
        </p:nvSpPr>
        <p:spPr>
          <a:xfrm>
            <a:off x="839550" y="1073500"/>
            <a:ext cx="74649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900"/>
              <a:buFont typeface="Arial"/>
              <a:buNone/>
            </a:pPr>
            <a:r>
              <a:rPr i="0" lang="en-GB" u="none" cap="none" strike="noStrike">
                <a:solidFill>
                  <a:srgbClr val="000000"/>
                </a:solidFill>
                <a:latin typeface="Raleway Light"/>
                <a:ea typeface="Raleway Light"/>
                <a:cs typeface="Raleway Light"/>
                <a:sym typeface="Raleway Light"/>
              </a:rPr>
              <a:t>2 - </a:t>
            </a:r>
            <a:r>
              <a:rPr i="0" lang="en-GB" u="none" cap="none" strike="noStrike">
                <a:solidFill>
                  <a:srgbClr val="000000"/>
                </a:solidFill>
                <a:highlight>
                  <a:srgbClr val="FFFFFF"/>
                </a:highlight>
                <a:latin typeface="Raleway Light"/>
                <a:ea typeface="Raleway Light"/>
                <a:cs typeface="Raleway Light"/>
                <a:sym typeface="Raleway Light"/>
              </a:rPr>
              <a:t>Posiblemente te salga este cartel de seguridad al intentar ejecutar el archivo descargado.</a:t>
            </a:r>
            <a:endParaRPr i="0" u="none" cap="none" strike="noStrike">
              <a:solidFill>
                <a:srgbClr val="000000"/>
              </a:solidFill>
              <a:latin typeface="Raleway Light"/>
              <a:ea typeface="Raleway Light"/>
              <a:cs typeface="Raleway Light"/>
              <a:sym typeface="Raleway Light"/>
            </a:endParaRPr>
          </a:p>
        </p:txBody>
      </p:sp>
      <p:pic>
        <p:nvPicPr>
          <p:cNvPr id="230" name="Google Shape;230;p38"/>
          <p:cNvPicPr preferRelativeResize="0"/>
          <p:nvPr/>
        </p:nvPicPr>
        <p:blipFill rotWithShape="1">
          <a:blip r:embed="rId3">
            <a:alphaModFix/>
          </a:blip>
          <a:srcRect b="0" l="0" r="0" t="0"/>
          <a:stretch/>
        </p:blipFill>
        <p:spPr>
          <a:xfrm>
            <a:off x="3100500" y="1853050"/>
            <a:ext cx="4551201" cy="2806574"/>
          </a:xfrm>
          <a:prstGeom prst="rect">
            <a:avLst/>
          </a:prstGeom>
          <a:noFill/>
          <a:ln>
            <a:noFill/>
          </a:ln>
        </p:spPr>
      </p:pic>
      <p:sp>
        <p:nvSpPr>
          <p:cNvPr id="231" name="Google Shape;231;p38"/>
          <p:cNvSpPr txBox="1"/>
          <p:nvPr/>
        </p:nvSpPr>
        <p:spPr>
          <a:xfrm>
            <a:off x="778050" y="345225"/>
            <a:ext cx="58914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de Git (MAC)</a:t>
            </a:r>
            <a:endParaRPr i="1" sz="3600">
              <a:latin typeface="Anton"/>
              <a:ea typeface="Anton"/>
              <a:cs typeface="Anton"/>
              <a:sym typeface="Anto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9"/>
          <p:cNvSpPr txBox="1"/>
          <p:nvPr/>
        </p:nvSpPr>
        <p:spPr>
          <a:xfrm>
            <a:off x="856925" y="1334325"/>
            <a:ext cx="74649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3 - </a:t>
            </a:r>
            <a:r>
              <a:rPr i="0" lang="en-GB" u="none" cap="none" strike="noStrike">
                <a:solidFill>
                  <a:srgbClr val="000000"/>
                </a:solidFill>
                <a:highlight>
                  <a:srgbClr val="FFFFFF"/>
                </a:highlight>
                <a:latin typeface="Raleway Light"/>
                <a:ea typeface="Raleway Light"/>
                <a:cs typeface="Raleway Light"/>
                <a:sym typeface="Raleway Light"/>
              </a:rPr>
              <a:t>Ve a “</a:t>
            </a:r>
            <a:r>
              <a:rPr i="1" lang="en-GB" u="none" cap="none" strike="noStrike">
                <a:solidFill>
                  <a:srgbClr val="000000"/>
                </a:solidFill>
                <a:highlight>
                  <a:srgbClr val="FFFFFF"/>
                </a:highlight>
                <a:latin typeface="Raleway Light"/>
                <a:ea typeface="Raleway Light"/>
                <a:cs typeface="Raleway Light"/>
                <a:sym typeface="Raleway Light"/>
              </a:rPr>
              <a:t>preferencias de sistema</a:t>
            </a:r>
            <a:r>
              <a:rPr i="0" lang="en-GB" u="none" cap="none" strike="noStrike">
                <a:solidFill>
                  <a:srgbClr val="000000"/>
                </a:solidFill>
                <a:highlight>
                  <a:srgbClr val="FFFFFF"/>
                </a:highlight>
                <a:latin typeface="Raleway Light"/>
                <a:ea typeface="Raleway Light"/>
                <a:cs typeface="Raleway Light"/>
                <a:sym typeface="Raleway Light"/>
              </a:rPr>
              <a:t>” → “</a:t>
            </a:r>
            <a:r>
              <a:rPr i="1" lang="en-GB" u="none" cap="none" strike="noStrike">
                <a:solidFill>
                  <a:srgbClr val="000000"/>
                </a:solidFill>
                <a:highlight>
                  <a:srgbClr val="FFFFFF"/>
                </a:highlight>
                <a:latin typeface="Raleway Light"/>
                <a:ea typeface="Raleway Light"/>
                <a:cs typeface="Raleway Light"/>
                <a:sym typeface="Raleway Light"/>
              </a:rPr>
              <a:t>seguridad</a:t>
            </a:r>
            <a:r>
              <a:rPr i="0" lang="en-GB" u="none" cap="none" strike="noStrike">
                <a:solidFill>
                  <a:srgbClr val="000000"/>
                </a:solidFill>
                <a:highlight>
                  <a:srgbClr val="FFFFFF"/>
                </a:highlight>
                <a:latin typeface="Raleway Light"/>
                <a:ea typeface="Raleway Light"/>
                <a:cs typeface="Raleway Light"/>
                <a:sym typeface="Raleway Light"/>
              </a:rPr>
              <a:t>” y encontrarán lo siguiente. Hacen clic en “</a:t>
            </a:r>
            <a:r>
              <a:rPr i="1" lang="en-GB" u="none" cap="none" strike="noStrike">
                <a:solidFill>
                  <a:srgbClr val="000000"/>
                </a:solidFill>
                <a:highlight>
                  <a:srgbClr val="FFFFFF"/>
                </a:highlight>
                <a:latin typeface="Raleway Light"/>
                <a:ea typeface="Raleway Light"/>
                <a:cs typeface="Raleway Light"/>
                <a:sym typeface="Raleway Light"/>
              </a:rPr>
              <a:t>abrir de todos modos</a:t>
            </a:r>
            <a:r>
              <a:rPr i="0" lang="en-GB" u="none" cap="none" strike="noStrike">
                <a:solidFill>
                  <a:srgbClr val="000000"/>
                </a:solidFill>
                <a:highlight>
                  <a:srgbClr val="FFFFFF"/>
                </a:highlight>
                <a:latin typeface="Raleway Light"/>
                <a:ea typeface="Raleway Light"/>
                <a:cs typeface="Raleway Light"/>
                <a:sym typeface="Raleway Light"/>
              </a:rPr>
              <a:t>”</a:t>
            </a:r>
            <a:endParaRPr i="0" u="none" cap="none" strike="noStrike">
              <a:solidFill>
                <a:srgbClr val="000000"/>
              </a:solidFill>
              <a:latin typeface="Raleway Light"/>
              <a:ea typeface="Raleway Light"/>
              <a:cs typeface="Raleway Light"/>
              <a:sym typeface="Raleway Light"/>
            </a:endParaRPr>
          </a:p>
        </p:txBody>
      </p:sp>
      <p:pic>
        <p:nvPicPr>
          <p:cNvPr id="237" name="Google Shape;237;p39"/>
          <p:cNvPicPr preferRelativeResize="0"/>
          <p:nvPr/>
        </p:nvPicPr>
        <p:blipFill rotWithShape="1">
          <a:blip r:embed="rId3">
            <a:alphaModFix/>
          </a:blip>
          <a:srcRect b="0" l="0" r="0" t="0"/>
          <a:stretch/>
        </p:blipFill>
        <p:spPr>
          <a:xfrm>
            <a:off x="790188" y="2772850"/>
            <a:ext cx="7598376" cy="1597325"/>
          </a:xfrm>
          <a:prstGeom prst="rect">
            <a:avLst/>
          </a:prstGeom>
          <a:noFill/>
          <a:ln>
            <a:noFill/>
          </a:ln>
        </p:spPr>
      </p:pic>
      <p:sp>
        <p:nvSpPr>
          <p:cNvPr id="238" name="Google Shape;238;p39"/>
          <p:cNvSpPr txBox="1"/>
          <p:nvPr/>
        </p:nvSpPr>
        <p:spPr>
          <a:xfrm>
            <a:off x="778050" y="345225"/>
            <a:ext cx="58914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de Git (MAC)</a:t>
            </a:r>
            <a:endParaRPr i="1" sz="3600">
              <a:latin typeface="Anton"/>
              <a:ea typeface="Anton"/>
              <a:cs typeface="Anton"/>
              <a:sym typeface="Anto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40"/>
          <p:cNvSpPr txBox="1"/>
          <p:nvPr/>
        </p:nvSpPr>
        <p:spPr>
          <a:xfrm>
            <a:off x="856925" y="1334325"/>
            <a:ext cx="74649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4 - </a:t>
            </a:r>
            <a:r>
              <a:rPr i="0" lang="en-GB" u="none" cap="none" strike="noStrike">
                <a:solidFill>
                  <a:srgbClr val="000000"/>
                </a:solidFill>
                <a:highlight>
                  <a:srgbClr val="FFFFFF"/>
                </a:highlight>
                <a:latin typeface="Raleway Light"/>
                <a:ea typeface="Raleway Light"/>
                <a:cs typeface="Raleway Light"/>
                <a:sym typeface="Raleway Light"/>
              </a:rPr>
              <a:t>Un cartel más, y clic en “abrir”.</a:t>
            </a:r>
            <a:endParaRPr i="0" u="none" cap="none" strike="noStrike">
              <a:solidFill>
                <a:srgbClr val="000000"/>
              </a:solidFill>
              <a:latin typeface="Raleway Light"/>
              <a:ea typeface="Raleway Light"/>
              <a:cs typeface="Raleway Light"/>
              <a:sym typeface="Raleway Light"/>
            </a:endParaRPr>
          </a:p>
        </p:txBody>
      </p:sp>
      <p:pic>
        <p:nvPicPr>
          <p:cNvPr id="244" name="Google Shape;244;p40"/>
          <p:cNvPicPr preferRelativeResize="0"/>
          <p:nvPr/>
        </p:nvPicPr>
        <p:blipFill rotWithShape="1">
          <a:blip r:embed="rId3">
            <a:alphaModFix/>
          </a:blip>
          <a:srcRect b="0" l="0" r="0" t="0"/>
          <a:stretch/>
        </p:blipFill>
        <p:spPr>
          <a:xfrm>
            <a:off x="2106638" y="2032125"/>
            <a:ext cx="4965478" cy="2806575"/>
          </a:xfrm>
          <a:prstGeom prst="rect">
            <a:avLst/>
          </a:prstGeom>
          <a:noFill/>
          <a:ln>
            <a:noFill/>
          </a:ln>
        </p:spPr>
      </p:pic>
      <p:sp>
        <p:nvSpPr>
          <p:cNvPr id="245" name="Google Shape;245;p40"/>
          <p:cNvSpPr txBox="1"/>
          <p:nvPr/>
        </p:nvSpPr>
        <p:spPr>
          <a:xfrm>
            <a:off x="778050" y="345225"/>
            <a:ext cx="58914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de Git (MAC)</a:t>
            </a:r>
            <a:endParaRPr i="1" sz="3600">
              <a:latin typeface="Anton"/>
              <a:ea typeface="Anton"/>
              <a:cs typeface="Anton"/>
              <a:sym typeface="Anto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pic>
        <p:nvPicPr>
          <p:cNvPr id="250" name="Google Shape;250;p4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251" name="Google Shape;251;p41"/>
          <p:cNvSpPr txBox="1"/>
          <p:nvPr/>
        </p:nvSpPr>
        <p:spPr>
          <a:xfrm>
            <a:off x="856925" y="1334325"/>
            <a:ext cx="74649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900"/>
              <a:buFont typeface="Arial"/>
              <a:buNone/>
            </a:pPr>
            <a:r>
              <a:rPr i="0" lang="en-GB" u="none" cap="none" strike="noStrike">
                <a:solidFill>
                  <a:srgbClr val="000000"/>
                </a:solidFill>
                <a:latin typeface="Raleway Light"/>
                <a:ea typeface="Raleway Light"/>
                <a:cs typeface="Raleway Light"/>
                <a:sym typeface="Raleway Light"/>
              </a:rPr>
              <a:t>5 - </a:t>
            </a:r>
            <a:r>
              <a:rPr i="0" lang="en-GB" u="none" cap="none" strike="noStrike">
                <a:solidFill>
                  <a:srgbClr val="000000"/>
                </a:solidFill>
                <a:highlight>
                  <a:srgbClr val="FFFFFF"/>
                </a:highlight>
                <a:latin typeface="Raleway Light"/>
                <a:ea typeface="Raleway Light"/>
                <a:cs typeface="Raleway Light"/>
                <a:sym typeface="Raleway Light"/>
              </a:rPr>
              <a:t>Instalado, haz clic en continuar hasta que diga “</a:t>
            </a:r>
            <a:r>
              <a:rPr i="1" lang="en-GB" u="none" cap="none" strike="noStrike">
                <a:solidFill>
                  <a:srgbClr val="000000"/>
                </a:solidFill>
                <a:highlight>
                  <a:srgbClr val="FFFFFF"/>
                </a:highlight>
                <a:latin typeface="Raleway Light"/>
                <a:ea typeface="Raleway Light"/>
                <a:cs typeface="Raleway Light"/>
                <a:sym typeface="Raleway Light"/>
              </a:rPr>
              <a:t>la instalación se completó</a:t>
            </a:r>
            <a:r>
              <a:rPr i="0" lang="en-GB" u="none" cap="none" strike="noStrike">
                <a:solidFill>
                  <a:srgbClr val="000000"/>
                </a:solidFill>
                <a:highlight>
                  <a:srgbClr val="FFFFFF"/>
                </a:highlight>
                <a:latin typeface="Raleway Light"/>
                <a:ea typeface="Raleway Light"/>
                <a:cs typeface="Raleway Light"/>
                <a:sym typeface="Raleway Light"/>
              </a:rPr>
              <a:t>”.</a:t>
            </a:r>
            <a:endParaRPr i="0" u="none" cap="none" strike="noStrike">
              <a:solidFill>
                <a:srgbClr val="000000"/>
              </a:solidFill>
              <a:latin typeface="Raleway Light"/>
              <a:ea typeface="Raleway Light"/>
              <a:cs typeface="Raleway Light"/>
              <a:sym typeface="Raleway Light"/>
            </a:endParaRPr>
          </a:p>
        </p:txBody>
      </p:sp>
      <p:pic>
        <p:nvPicPr>
          <p:cNvPr id="252" name="Google Shape;252;p41"/>
          <p:cNvPicPr preferRelativeResize="0"/>
          <p:nvPr/>
        </p:nvPicPr>
        <p:blipFill rotWithShape="1">
          <a:blip r:embed="rId4">
            <a:alphaModFix/>
          </a:blip>
          <a:srcRect b="0" l="0" r="0" t="0"/>
          <a:stretch/>
        </p:blipFill>
        <p:spPr>
          <a:xfrm>
            <a:off x="588063" y="2146300"/>
            <a:ext cx="4065192" cy="2887724"/>
          </a:xfrm>
          <a:prstGeom prst="rect">
            <a:avLst/>
          </a:prstGeom>
          <a:noFill/>
          <a:ln>
            <a:noFill/>
          </a:ln>
        </p:spPr>
      </p:pic>
      <p:pic>
        <p:nvPicPr>
          <p:cNvPr id="253" name="Google Shape;253;p41"/>
          <p:cNvPicPr preferRelativeResize="0"/>
          <p:nvPr/>
        </p:nvPicPr>
        <p:blipFill rotWithShape="1">
          <a:blip r:embed="rId5">
            <a:alphaModFix/>
          </a:blip>
          <a:srcRect b="0" l="0" r="0" t="0"/>
          <a:stretch/>
        </p:blipFill>
        <p:spPr>
          <a:xfrm>
            <a:off x="4748089" y="2146300"/>
            <a:ext cx="4065201" cy="2894329"/>
          </a:xfrm>
          <a:prstGeom prst="rect">
            <a:avLst/>
          </a:prstGeom>
          <a:noFill/>
          <a:ln>
            <a:noFill/>
          </a:ln>
        </p:spPr>
      </p:pic>
      <p:sp>
        <p:nvSpPr>
          <p:cNvPr id="254" name="Google Shape;254;p41"/>
          <p:cNvSpPr txBox="1"/>
          <p:nvPr/>
        </p:nvSpPr>
        <p:spPr>
          <a:xfrm>
            <a:off x="778050" y="345225"/>
            <a:ext cx="58914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Instalación de Git (MAC)</a:t>
            </a:r>
            <a:endParaRPr i="1" sz="3600">
              <a:latin typeface="Anton"/>
              <a:ea typeface="Anton"/>
              <a:cs typeface="Anton"/>
              <a:sym typeface="Anto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2"/>
          <p:cNvSpPr txBox="1"/>
          <p:nvPr/>
        </p:nvSpPr>
        <p:spPr>
          <a:xfrm>
            <a:off x="4860825" y="2592550"/>
            <a:ext cx="3795000" cy="157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100"/>
              <a:buFont typeface="Arial"/>
              <a:buNone/>
            </a:pPr>
            <a:r>
              <a:rPr i="0" lang="en-GB" u="none" cap="none" strike="noStrike">
                <a:solidFill>
                  <a:srgbClr val="000000"/>
                </a:solidFill>
                <a:highlight>
                  <a:srgbClr val="FFFFFF"/>
                </a:highlight>
                <a:latin typeface="Raleway Light"/>
                <a:ea typeface="Raleway Light"/>
                <a:cs typeface="Raleway Light"/>
                <a:sym typeface="Raleway Light"/>
              </a:rPr>
              <a:t>Buscar en su menú el Git Bash, para abrir la terminal e iniciar con los comandos.</a:t>
            </a:r>
            <a:endParaRPr i="0" u="none" cap="none" strike="noStrike">
              <a:solidFill>
                <a:srgbClr val="000000"/>
              </a:solidFill>
              <a:highlight>
                <a:srgbClr val="FFFFFF"/>
              </a:highlight>
              <a:latin typeface="Raleway Light"/>
              <a:ea typeface="Raleway Light"/>
              <a:cs typeface="Raleway Light"/>
              <a:sym typeface="Raleway Light"/>
            </a:endParaRPr>
          </a:p>
        </p:txBody>
      </p:sp>
      <p:pic>
        <p:nvPicPr>
          <p:cNvPr id="260" name="Google Shape;260;p42"/>
          <p:cNvPicPr preferRelativeResize="0"/>
          <p:nvPr/>
        </p:nvPicPr>
        <p:blipFill rotWithShape="1">
          <a:blip r:embed="rId3">
            <a:alphaModFix/>
          </a:blip>
          <a:srcRect b="0" l="0" r="0" t="0"/>
          <a:stretch/>
        </p:blipFill>
        <p:spPr>
          <a:xfrm>
            <a:off x="786725" y="1353878"/>
            <a:ext cx="3975275" cy="3387275"/>
          </a:xfrm>
          <a:prstGeom prst="rect">
            <a:avLst/>
          </a:prstGeom>
          <a:noFill/>
          <a:ln>
            <a:noFill/>
          </a:ln>
        </p:spPr>
      </p:pic>
      <p:sp>
        <p:nvSpPr>
          <p:cNvPr id="261" name="Google Shape;261;p42"/>
          <p:cNvSpPr txBox="1"/>
          <p:nvPr/>
        </p:nvSpPr>
        <p:spPr>
          <a:xfrm>
            <a:off x="1626300" y="120850"/>
            <a:ext cx="58914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lang="en-GB" sz="2000">
                <a:latin typeface="Raleway"/>
                <a:ea typeface="Raleway"/>
                <a:cs typeface="Raleway"/>
                <a:sym typeface="Raleway"/>
              </a:rPr>
              <a:t>E</a:t>
            </a:r>
            <a:r>
              <a:rPr b="1" lang="en-GB" sz="2000">
                <a:latin typeface="Raleway"/>
                <a:ea typeface="Raleway"/>
                <a:cs typeface="Raleway"/>
                <a:sym typeface="Raleway"/>
              </a:rPr>
              <a:t>mpecemos con git</a:t>
            </a:r>
            <a:endParaRPr b="1" sz="2000" u="none" cap="none" strike="noStrike">
              <a:solidFill>
                <a:srgbClr val="000000"/>
              </a:solidFill>
              <a:latin typeface="Raleway"/>
              <a:ea typeface="Raleway"/>
              <a:cs typeface="Raleway"/>
              <a:sym typeface="Raleway"/>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3"/>
          <p:cNvSpPr txBox="1"/>
          <p:nvPr/>
        </p:nvSpPr>
        <p:spPr>
          <a:xfrm>
            <a:off x="514650" y="1811850"/>
            <a:ext cx="8114700" cy="406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sz="1800" u="none" cap="none" strike="noStrike">
                <a:solidFill>
                  <a:srgbClr val="000000"/>
                </a:solidFill>
                <a:latin typeface="Raleway Light"/>
                <a:ea typeface="Raleway Light"/>
                <a:cs typeface="Raleway Light"/>
                <a:sym typeface="Raleway Light"/>
              </a:rPr>
              <a:t>Escribe </a:t>
            </a:r>
            <a:r>
              <a:rPr i="1" lang="en-GB" sz="1800" u="none" cap="none" strike="noStrike">
                <a:solidFill>
                  <a:srgbClr val="000000"/>
                </a:solidFill>
                <a:latin typeface="Raleway Light"/>
                <a:ea typeface="Raleway Light"/>
                <a:cs typeface="Raleway Light"/>
                <a:sym typeface="Raleway Light"/>
              </a:rPr>
              <a:t>git --version</a:t>
            </a:r>
            <a:r>
              <a:rPr i="0" lang="en-GB" sz="1800" u="none" cap="none" strike="noStrike">
                <a:solidFill>
                  <a:srgbClr val="000000"/>
                </a:solidFill>
                <a:latin typeface="Raleway Light"/>
                <a:ea typeface="Raleway Light"/>
                <a:cs typeface="Raleway Light"/>
                <a:sym typeface="Raleway Light"/>
              </a:rPr>
              <a:t> y presiona Enter.</a:t>
            </a:r>
            <a:endParaRPr i="0" sz="1800" u="none" cap="none" strike="noStrike">
              <a:solidFill>
                <a:srgbClr val="000000"/>
              </a:solidFill>
              <a:latin typeface="Raleway Light"/>
              <a:ea typeface="Raleway Light"/>
              <a:cs typeface="Raleway Light"/>
              <a:sym typeface="Raleway Light"/>
            </a:endParaRPr>
          </a:p>
        </p:txBody>
      </p:sp>
      <p:graphicFrame>
        <p:nvGraphicFramePr>
          <p:cNvPr id="267" name="Google Shape;267;p43"/>
          <p:cNvGraphicFramePr/>
          <p:nvPr/>
        </p:nvGraphicFramePr>
        <p:xfrm>
          <a:off x="1409475" y="2761225"/>
          <a:ext cx="3000000" cy="3000000"/>
        </p:xfrm>
        <a:graphic>
          <a:graphicData uri="http://schemas.openxmlformats.org/drawingml/2006/table">
            <a:tbl>
              <a:tblPr>
                <a:noFill/>
                <a:tableStyleId>{7BDC755F-510D-4B6F-A498-044D72821A75}</a:tableStyleId>
              </a:tblPr>
              <a:tblGrid>
                <a:gridCol w="5047900"/>
              </a:tblGrid>
              <a:tr h="12700">
                <a:tc>
                  <a:txBody>
                    <a:bodyPr/>
                    <a:lstStyle/>
                    <a:p>
                      <a:pPr indent="0" lvl="0" marL="0" marR="0" rtl="0" algn="l">
                        <a:lnSpc>
                          <a:spcPct val="100000"/>
                        </a:lnSpc>
                        <a:spcBef>
                          <a:spcPts val="0"/>
                        </a:spcBef>
                        <a:spcAft>
                          <a:spcPts val="0"/>
                        </a:spcAft>
                        <a:buClr>
                          <a:srgbClr val="000000"/>
                        </a:buClr>
                        <a:buSzPts val="1800"/>
                        <a:buFont typeface="Arial"/>
                        <a:buNone/>
                      </a:pPr>
                      <a:r>
                        <a:rPr lang="en-GB" sz="1800">
                          <a:solidFill>
                            <a:srgbClr val="00FF00"/>
                          </a:solidFill>
                          <a:highlight>
                            <a:srgbClr val="000000"/>
                          </a:highlight>
                          <a:latin typeface="Didact Gothic"/>
                          <a:ea typeface="Didact Gothic"/>
                          <a:cs typeface="Didact Gothic"/>
                          <a:sym typeface="Didact Gothic"/>
                        </a:rPr>
                        <a:t>cosmefulanito</a:t>
                      </a:r>
                      <a:r>
                        <a:rPr lang="en-GB" sz="1800" u="none" cap="none" strike="noStrike">
                          <a:solidFill>
                            <a:srgbClr val="FF00FF"/>
                          </a:solidFill>
                          <a:highlight>
                            <a:srgbClr val="000000"/>
                          </a:highlight>
                          <a:latin typeface="Didact Gothic"/>
                          <a:ea typeface="Didact Gothic"/>
                          <a:cs typeface="Didact Gothic"/>
                          <a:sym typeface="Didact Gothic"/>
                        </a:rPr>
                        <a:t>: ~$</a:t>
                      </a:r>
                      <a:r>
                        <a:rPr lang="en-GB" sz="1800" u="none" cap="none" strike="noStrike">
                          <a:solidFill>
                            <a:srgbClr val="F3F3F3"/>
                          </a:solidFill>
                          <a:highlight>
                            <a:srgbClr val="000000"/>
                          </a:highlight>
                          <a:latin typeface="Didact Gothic"/>
                          <a:ea typeface="Didact Gothic"/>
                          <a:cs typeface="Didact Gothic"/>
                          <a:sym typeface="Didact Gothic"/>
                        </a:rPr>
                        <a:t> git --version</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n-GB" sz="1800" u="none" cap="none" strike="noStrike">
                          <a:solidFill>
                            <a:srgbClr val="FFFFFF"/>
                          </a:solidFill>
                          <a:highlight>
                            <a:schemeClr val="dk1"/>
                          </a:highlight>
                          <a:latin typeface="Didact Gothic"/>
                          <a:ea typeface="Didact Gothic"/>
                          <a:cs typeface="Didact Gothic"/>
                          <a:sym typeface="Didact Gothic"/>
                        </a:rPr>
                        <a:t>git version 2.</a:t>
                      </a:r>
                      <a:r>
                        <a:rPr lang="en-GB" sz="1800">
                          <a:solidFill>
                            <a:srgbClr val="FFFFFF"/>
                          </a:solidFill>
                          <a:highlight>
                            <a:schemeClr val="dk1"/>
                          </a:highlight>
                          <a:latin typeface="Didact Gothic"/>
                          <a:ea typeface="Didact Gothic"/>
                          <a:cs typeface="Didact Gothic"/>
                          <a:sym typeface="Didact Gothic"/>
                        </a:rPr>
                        <a:t>37.2</a:t>
                      </a:r>
                      <a:endParaRPr sz="1800" u="none" cap="none" strike="noStrike">
                        <a:solidFill>
                          <a:srgbClr val="FFFFFF"/>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n-GB" sz="1800">
                          <a:solidFill>
                            <a:srgbClr val="00FF00"/>
                          </a:solidFill>
                          <a:highlight>
                            <a:schemeClr val="dk1"/>
                          </a:highlight>
                          <a:latin typeface="Didact Gothic"/>
                          <a:ea typeface="Didact Gothic"/>
                          <a:cs typeface="Didact Gothic"/>
                          <a:sym typeface="Didact Gothic"/>
                        </a:rPr>
                        <a:t>cosmefulanito</a:t>
                      </a:r>
                      <a:r>
                        <a:rPr lang="en-GB" sz="1800" u="none" cap="none" strike="noStrike">
                          <a:solidFill>
                            <a:srgbClr val="FF00FF"/>
                          </a:solidFill>
                          <a:highlight>
                            <a:schemeClr val="dk1"/>
                          </a:highlight>
                          <a:latin typeface="Didact Gothic"/>
                          <a:ea typeface="Didact Gothic"/>
                          <a:cs typeface="Didact Gothic"/>
                          <a:sym typeface="Didact Gothic"/>
                        </a:rPr>
                        <a:t>: ~$</a:t>
                      </a:r>
                      <a:endParaRPr sz="1800" u="none" cap="none" strike="noStrike">
                        <a:solidFill>
                          <a:srgbClr val="999999"/>
                        </a:solidFill>
                        <a:highlight>
                          <a:schemeClr val="dk1"/>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268" name="Google Shape;268;p43"/>
          <p:cNvSpPr txBox="1"/>
          <p:nvPr/>
        </p:nvSpPr>
        <p:spPr>
          <a:xfrm>
            <a:off x="909125" y="429300"/>
            <a:ext cx="5891400" cy="989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1" lang="en-GB" sz="2200">
                <a:latin typeface="Raleway"/>
                <a:ea typeface="Raleway"/>
                <a:cs typeface="Raleway"/>
                <a:sym typeface="Raleway"/>
              </a:rPr>
              <a:t>V</a:t>
            </a:r>
            <a:r>
              <a:rPr b="1" lang="en-GB" sz="2200">
                <a:latin typeface="Raleway"/>
                <a:ea typeface="Raleway"/>
                <a:cs typeface="Raleway"/>
                <a:sym typeface="Raleway"/>
              </a:rPr>
              <a:t>erificando versión de git</a:t>
            </a:r>
            <a:endParaRPr b="1" sz="2200" u="none" cap="none" strike="noStrike">
              <a:solidFill>
                <a:srgbClr val="000000"/>
              </a:solidFill>
              <a:latin typeface="Raleway"/>
              <a:ea typeface="Raleway"/>
              <a:cs typeface="Raleway"/>
              <a:sym typeface="Raleway"/>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4"/>
          <p:cNvSpPr txBox="1"/>
          <p:nvPr/>
        </p:nvSpPr>
        <p:spPr>
          <a:xfrm>
            <a:off x="1023600" y="1675075"/>
            <a:ext cx="7096800" cy="24219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300"/>
              <a:buFont typeface="Arial"/>
              <a:buNone/>
            </a:pPr>
            <a:r>
              <a:rPr b="1" i="0" lang="en-GB" u="none" cap="none" strike="noStrike">
                <a:solidFill>
                  <a:srgbClr val="000000"/>
                </a:solidFill>
                <a:latin typeface="Raleway"/>
                <a:ea typeface="Raleway"/>
                <a:cs typeface="Raleway"/>
                <a:sym typeface="Raleway"/>
              </a:rPr>
              <a:t>Tu identidad</a:t>
            </a:r>
            <a:endParaRPr b="1" i="0" u="none" cap="none" strike="noStrike">
              <a:solidFill>
                <a:srgbClr val="000000"/>
              </a:solidFill>
              <a:latin typeface="Raleway"/>
              <a:ea typeface="Raleway"/>
              <a:cs typeface="Raleway"/>
              <a:sym typeface="Raleway"/>
            </a:endParaRPr>
          </a:p>
          <a:p>
            <a:pPr indent="0" lvl="0" marL="0" marR="0" rtl="0" algn="ctr">
              <a:lnSpc>
                <a:spcPct val="115000"/>
              </a:lnSpc>
              <a:spcBef>
                <a:spcPts val="0"/>
              </a:spcBef>
              <a:spcAft>
                <a:spcPts val="0"/>
              </a:spcAft>
              <a:buClr>
                <a:srgbClr val="000000"/>
              </a:buClr>
              <a:buSzPts val="1800"/>
              <a:buFont typeface="Arial"/>
              <a:buNone/>
            </a:pPr>
            <a:r>
              <a:t/>
            </a:r>
            <a:endParaRPr i="0" u="sng" cap="none" strike="noStrike">
              <a:solidFill>
                <a:srgbClr val="000000"/>
              </a:solidFill>
              <a:latin typeface="Raleway Light"/>
              <a:ea typeface="Raleway Light"/>
              <a:cs typeface="Raleway Light"/>
              <a:sym typeface="Raleway Light"/>
            </a:endParaRPr>
          </a:p>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Lo primero que deberías hacer cuando instalas Git es establecer tu nombre de usuario y dirección de correo electrónico. Esto es importante porque las confirmaciones de cambios (commits) en Git usan esta información, y es introducida de manera inmutable en los commits que envías.</a:t>
            </a:r>
            <a:endParaRPr i="0" u="none" cap="none" strike="noStrike">
              <a:solidFill>
                <a:srgbClr val="000000"/>
              </a:solidFill>
              <a:latin typeface="Raleway Light"/>
              <a:ea typeface="Raleway Light"/>
              <a:cs typeface="Raleway Light"/>
              <a:sym typeface="Raleway Light"/>
            </a:endParaRPr>
          </a:p>
        </p:txBody>
      </p:sp>
      <p:sp>
        <p:nvSpPr>
          <p:cNvPr id="274" name="Google Shape;274;p44"/>
          <p:cNvSpPr txBox="1"/>
          <p:nvPr/>
        </p:nvSpPr>
        <p:spPr>
          <a:xfrm>
            <a:off x="946500" y="553175"/>
            <a:ext cx="6155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200">
                <a:solidFill>
                  <a:schemeClr val="dk1"/>
                </a:solidFill>
                <a:latin typeface="Raleway"/>
                <a:ea typeface="Raleway"/>
                <a:cs typeface="Raleway"/>
                <a:sym typeface="Raleway"/>
              </a:rPr>
              <a:t>C</a:t>
            </a:r>
            <a:r>
              <a:rPr b="1" lang="en-GB" sz="2200">
                <a:solidFill>
                  <a:schemeClr val="dk1"/>
                </a:solidFill>
                <a:latin typeface="Raleway"/>
                <a:ea typeface="Raleway"/>
                <a:cs typeface="Raleway"/>
                <a:sym typeface="Raleway"/>
              </a:rPr>
              <a:t>onfigurando Git por primera vez</a:t>
            </a:r>
            <a:endParaRPr b="1" sz="2200">
              <a:solidFill>
                <a:schemeClr val="dk1"/>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ctrTitle"/>
          </p:nvPr>
        </p:nvSpPr>
        <p:spPr>
          <a:xfrm>
            <a:off x="803200" y="1866250"/>
            <a:ext cx="4638300" cy="115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Git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graphicFrame>
        <p:nvGraphicFramePr>
          <p:cNvPr id="279" name="Google Shape;279;p45"/>
          <p:cNvGraphicFramePr/>
          <p:nvPr/>
        </p:nvGraphicFramePr>
        <p:xfrm>
          <a:off x="619225" y="2373025"/>
          <a:ext cx="3000000" cy="3000000"/>
        </p:xfrm>
        <a:graphic>
          <a:graphicData uri="http://schemas.openxmlformats.org/drawingml/2006/table">
            <a:tbl>
              <a:tblPr>
                <a:noFill/>
                <a:tableStyleId>{7BDC755F-510D-4B6F-A498-044D72821A75}</a:tableStyleId>
              </a:tblPr>
              <a:tblGrid>
                <a:gridCol w="7993975"/>
              </a:tblGrid>
              <a:tr h="12700">
                <a:tc>
                  <a:txBody>
                    <a:bodyPr/>
                    <a:lstStyle/>
                    <a:p>
                      <a:pPr indent="0" lvl="0" marL="0" marR="0" rtl="0" algn="l">
                        <a:lnSpc>
                          <a:spcPct val="100000"/>
                        </a:lnSpc>
                        <a:spcBef>
                          <a:spcPts val="0"/>
                        </a:spcBef>
                        <a:spcAft>
                          <a:spcPts val="0"/>
                        </a:spcAft>
                        <a:buClr>
                          <a:schemeClr val="dk1"/>
                        </a:buClr>
                        <a:buSzPts val="1100"/>
                        <a:buFont typeface="Arial"/>
                        <a:buNone/>
                      </a:pPr>
                      <a:r>
                        <a:rPr lang="en-GB" sz="1800" u="none" cap="none" strike="noStrike">
                          <a:solidFill>
                            <a:srgbClr val="999999"/>
                          </a:solidFill>
                          <a:highlight>
                            <a:schemeClr val="dk1"/>
                          </a:highlight>
                          <a:latin typeface="Didact Gothic"/>
                          <a:ea typeface="Didact Gothic"/>
                          <a:cs typeface="Didact Gothic"/>
                          <a:sym typeface="Didact Gothic"/>
                        </a:rPr>
                        <a:t>/* Paso 2*/</a:t>
                      </a:r>
                      <a:endParaRPr sz="1800" u="none" cap="none" strike="noStrike">
                        <a:solidFill>
                          <a:srgbClr val="00FF00"/>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a:solidFill>
                            <a:srgbClr val="00FF00"/>
                          </a:solidFill>
                          <a:highlight>
                            <a:schemeClr val="dk1"/>
                          </a:highlight>
                          <a:latin typeface="Didact Gothic"/>
                          <a:ea typeface="Didact Gothic"/>
                          <a:cs typeface="Didact Gothic"/>
                          <a:sym typeface="Didact Gothic"/>
                        </a:rPr>
                        <a:t>cosmefulanito</a:t>
                      </a:r>
                      <a:r>
                        <a:rPr lang="en-GB" sz="1800" u="none" cap="none" strike="noStrike">
                          <a:solidFill>
                            <a:srgbClr val="FF00FF"/>
                          </a:solidFill>
                          <a:highlight>
                            <a:srgbClr val="000000"/>
                          </a:highlight>
                          <a:latin typeface="Didact Gothic"/>
                          <a:ea typeface="Didact Gothic"/>
                          <a:cs typeface="Didact Gothic"/>
                          <a:sym typeface="Didact Gothic"/>
                        </a:rPr>
                        <a:t>: ~$</a:t>
                      </a:r>
                      <a:r>
                        <a:rPr lang="en-GB" sz="1800" u="none" cap="none" strike="noStrike">
                          <a:solidFill>
                            <a:srgbClr val="F3F3F3"/>
                          </a:solidFill>
                          <a:highlight>
                            <a:srgbClr val="000000"/>
                          </a:highlight>
                          <a:latin typeface="Didact Gothic"/>
                          <a:ea typeface="Didact Gothic"/>
                          <a:cs typeface="Didact Gothic"/>
                          <a:sym typeface="Didact Gothic"/>
                        </a:rPr>
                        <a:t> git config --global user.name "</a:t>
                      </a:r>
                      <a:r>
                        <a:rPr lang="en-GB" sz="1800">
                          <a:solidFill>
                            <a:srgbClr val="F3F3F3"/>
                          </a:solidFill>
                          <a:highlight>
                            <a:srgbClr val="000000"/>
                          </a:highlight>
                          <a:latin typeface="Didact Gothic"/>
                          <a:ea typeface="Didact Gothic"/>
                          <a:cs typeface="Didact Gothic"/>
                          <a:sym typeface="Didact Gothic"/>
                        </a:rPr>
                        <a:t>Cosme</a:t>
                      </a:r>
                      <a:r>
                        <a:rPr lang="en-GB" sz="1800" u="none" cap="none" strike="noStrike">
                          <a:solidFill>
                            <a:srgbClr val="F3F3F3"/>
                          </a:solidFill>
                          <a:highlight>
                            <a:srgbClr val="000000"/>
                          </a:highlight>
                          <a:latin typeface="Didact Gothic"/>
                          <a:ea typeface="Didact Gothic"/>
                          <a:cs typeface="Didact Gothic"/>
                          <a:sym typeface="Didact Gothic"/>
                        </a:rPr>
                        <a:t> </a:t>
                      </a:r>
                      <a:r>
                        <a:rPr lang="en-GB" sz="1800">
                          <a:solidFill>
                            <a:srgbClr val="F3F3F3"/>
                          </a:solidFill>
                          <a:highlight>
                            <a:srgbClr val="000000"/>
                          </a:highlight>
                          <a:latin typeface="Didact Gothic"/>
                          <a:ea typeface="Didact Gothic"/>
                          <a:cs typeface="Didact Gothic"/>
                          <a:sym typeface="Didact Gothic"/>
                        </a:rPr>
                        <a:t>Fulanito</a:t>
                      </a:r>
                      <a:r>
                        <a:rPr lang="en-GB" sz="1800" u="none" cap="none" strike="noStrike">
                          <a:solidFill>
                            <a:srgbClr val="F3F3F3"/>
                          </a:solidFill>
                          <a:highlight>
                            <a:srgbClr val="000000"/>
                          </a:highlight>
                          <a:latin typeface="Didact Gothic"/>
                          <a:ea typeface="Didact Gothic"/>
                          <a:cs typeface="Didact Gothic"/>
                          <a:sym typeface="Didact Gothic"/>
                        </a:rPr>
                        <a:t>"</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n-GB" sz="1800" u="none" cap="none" strike="noStrike">
                          <a:solidFill>
                            <a:srgbClr val="999999"/>
                          </a:solidFill>
                          <a:highlight>
                            <a:schemeClr val="dk1"/>
                          </a:highlight>
                          <a:latin typeface="Didact Gothic"/>
                          <a:ea typeface="Didact Gothic"/>
                          <a:cs typeface="Didact Gothic"/>
                          <a:sym typeface="Didact Gothic"/>
                        </a:rPr>
                        <a:t>/* Paso 3*/</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n-GB" sz="1800">
                          <a:solidFill>
                            <a:srgbClr val="00FF00"/>
                          </a:solidFill>
                          <a:highlight>
                            <a:schemeClr val="dk1"/>
                          </a:highlight>
                          <a:latin typeface="Didact Gothic"/>
                          <a:ea typeface="Didact Gothic"/>
                          <a:cs typeface="Didact Gothic"/>
                          <a:sym typeface="Didact Gothic"/>
                        </a:rPr>
                        <a:t>cosmefulanito</a:t>
                      </a:r>
                      <a:r>
                        <a:rPr lang="en-GB" sz="1800" u="none" cap="none" strike="noStrike">
                          <a:solidFill>
                            <a:srgbClr val="FF00FF"/>
                          </a:solidFill>
                          <a:highlight>
                            <a:schemeClr val="dk1"/>
                          </a:highlight>
                          <a:latin typeface="Didact Gothic"/>
                          <a:ea typeface="Didact Gothic"/>
                          <a:cs typeface="Didact Gothic"/>
                          <a:sym typeface="Didact Gothic"/>
                        </a:rPr>
                        <a:t>:</a:t>
                      </a:r>
                      <a:r>
                        <a:rPr b="1" lang="en-GB" sz="1800" u="none" cap="none" strike="noStrike">
                          <a:solidFill>
                            <a:srgbClr val="FF00FF"/>
                          </a:solidFill>
                          <a:highlight>
                            <a:schemeClr val="dk1"/>
                          </a:highlight>
                          <a:latin typeface="Didact Gothic"/>
                          <a:ea typeface="Didact Gothic"/>
                          <a:cs typeface="Didact Gothic"/>
                          <a:sym typeface="Didact Gothic"/>
                        </a:rPr>
                        <a:t>~$</a:t>
                      </a:r>
                      <a:r>
                        <a:rPr lang="en-GB" sz="1800" u="none" cap="none" strike="noStrike">
                          <a:solidFill>
                            <a:srgbClr val="F3F3F3"/>
                          </a:solidFill>
                          <a:highlight>
                            <a:srgbClr val="000000"/>
                          </a:highlight>
                          <a:latin typeface="Didact Gothic"/>
                          <a:ea typeface="Didact Gothic"/>
                          <a:cs typeface="Didact Gothic"/>
                          <a:sym typeface="Didact Gothic"/>
                        </a:rPr>
                        <a:t> git config --global user.email </a:t>
                      </a:r>
                      <a:r>
                        <a:rPr lang="en-GB" sz="1800">
                          <a:solidFill>
                            <a:srgbClr val="F3F3F3"/>
                          </a:solidFill>
                          <a:highlight>
                            <a:srgbClr val="000000"/>
                          </a:highlight>
                          <a:latin typeface="Didact Gothic"/>
                          <a:ea typeface="Didact Gothic"/>
                          <a:cs typeface="Didact Gothic"/>
                          <a:sym typeface="Didact Gothic"/>
                        </a:rPr>
                        <a:t>cosmefulanito</a:t>
                      </a:r>
                      <a:r>
                        <a:rPr lang="en-GB" sz="1800" u="none" cap="none" strike="noStrike">
                          <a:solidFill>
                            <a:srgbClr val="F3F3F3"/>
                          </a:solidFill>
                          <a:highlight>
                            <a:srgbClr val="000000"/>
                          </a:highlight>
                          <a:latin typeface="Didact Gothic"/>
                          <a:ea typeface="Didact Gothic"/>
                          <a:cs typeface="Didact Gothic"/>
                          <a:sym typeface="Didact Gothic"/>
                        </a:rPr>
                        <a:t>@example.com</a:t>
                      </a:r>
                      <a:endParaRPr sz="1800" u="none" cap="none" strike="noStrike">
                        <a:solidFill>
                          <a:srgbClr val="00FFFF"/>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280" name="Google Shape;280;p45"/>
          <p:cNvSpPr txBox="1"/>
          <p:nvPr/>
        </p:nvSpPr>
        <p:spPr>
          <a:xfrm>
            <a:off x="946500" y="553175"/>
            <a:ext cx="6155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200">
                <a:solidFill>
                  <a:schemeClr val="dk1"/>
                </a:solidFill>
                <a:latin typeface="Raleway"/>
                <a:ea typeface="Raleway"/>
                <a:cs typeface="Raleway"/>
                <a:sym typeface="Raleway"/>
              </a:rPr>
              <a:t>Configurando Git por primera vez</a:t>
            </a:r>
            <a:endParaRPr b="1" sz="2200">
              <a:solidFill>
                <a:schemeClr val="dk1"/>
              </a:solidFill>
              <a:latin typeface="Raleway"/>
              <a:ea typeface="Raleway"/>
              <a:cs typeface="Raleway"/>
              <a:sym typeface="Raleway"/>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graphicFrame>
        <p:nvGraphicFramePr>
          <p:cNvPr id="285" name="Google Shape;285;p46"/>
          <p:cNvGraphicFramePr/>
          <p:nvPr/>
        </p:nvGraphicFramePr>
        <p:xfrm>
          <a:off x="1654825" y="2157525"/>
          <a:ext cx="3000000" cy="3000000"/>
        </p:xfrm>
        <a:graphic>
          <a:graphicData uri="http://schemas.openxmlformats.org/drawingml/2006/table">
            <a:tbl>
              <a:tblPr>
                <a:noFill/>
                <a:tableStyleId>{7BDC755F-510D-4B6F-A498-044D72821A75}</a:tableStyleId>
              </a:tblPr>
              <a:tblGrid>
                <a:gridCol w="5731200"/>
              </a:tblGrid>
              <a:tr h="12700">
                <a:tc>
                  <a:txBody>
                    <a:bodyPr/>
                    <a:lstStyle/>
                    <a:p>
                      <a:pPr indent="0" lvl="0" marL="0" marR="0" rtl="0" algn="l">
                        <a:lnSpc>
                          <a:spcPct val="100000"/>
                        </a:lnSpc>
                        <a:spcBef>
                          <a:spcPts val="0"/>
                        </a:spcBef>
                        <a:spcAft>
                          <a:spcPts val="0"/>
                        </a:spcAft>
                        <a:buClr>
                          <a:srgbClr val="000000"/>
                        </a:buClr>
                        <a:buSzPts val="1800"/>
                        <a:buFont typeface="Arial"/>
                        <a:buNone/>
                      </a:pPr>
                      <a:r>
                        <a:rPr lang="en-GB" sz="1800">
                          <a:solidFill>
                            <a:srgbClr val="00FF00"/>
                          </a:solidFill>
                          <a:highlight>
                            <a:schemeClr val="dk1"/>
                          </a:highlight>
                          <a:latin typeface="Didact Gothic"/>
                          <a:ea typeface="Didact Gothic"/>
                          <a:cs typeface="Didact Gothic"/>
                          <a:sym typeface="Didact Gothic"/>
                        </a:rPr>
                        <a:t>cosmefulanito</a:t>
                      </a:r>
                      <a:r>
                        <a:rPr lang="en-GB" sz="1800" u="none" cap="none" strike="noStrike">
                          <a:solidFill>
                            <a:srgbClr val="FF00FF"/>
                          </a:solidFill>
                          <a:highlight>
                            <a:srgbClr val="000000"/>
                          </a:highlight>
                          <a:latin typeface="Didact Gothic"/>
                          <a:ea typeface="Didact Gothic"/>
                          <a:cs typeface="Didact Gothic"/>
                          <a:sym typeface="Didact Gothic"/>
                        </a:rPr>
                        <a:t>: ~$ </a:t>
                      </a:r>
                      <a:r>
                        <a:rPr lang="en-GB" sz="1800" u="none" cap="none" strike="noStrike">
                          <a:solidFill>
                            <a:srgbClr val="F3F3F3"/>
                          </a:solidFill>
                          <a:highlight>
                            <a:srgbClr val="000000"/>
                          </a:highlight>
                          <a:latin typeface="Didact Gothic"/>
                          <a:ea typeface="Didact Gothic"/>
                          <a:cs typeface="Didact Gothic"/>
                          <a:sym typeface="Didact Gothic"/>
                        </a:rPr>
                        <a:t>git config --list</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666666"/>
                          </a:solidFill>
                          <a:highlight>
                            <a:srgbClr val="000000"/>
                          </a:highlight>
                          <a:latin typeface="Didact Gothic"/>
                          <a:ea typeface="Didact Gothic"/>
                          <a:cs typeface="Didact Gothic"/>
                          <a:sym typeface="Didact Gothic"/>
                        </a:rPr>
                        <a:t>/* Se puede ver el usuario, el email y otros parámetros que dependerán de cada sistema operativo */</a:t>
                      </a:r>
                      <a:endParaRPr sz="1800" u="none" cap="none" strike="noStrike">
                        <a:solidFill>
                          <a:srgbClr val="666666"/>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user.name= </a:t>
                      </a:r>
                      <a:r>
                        <a:rPr lang="en-GB" sz="1800">
                          <a:solidFill>
                            <a:srgbClr val="F3F3F3"/>
                          </a:solidFill>
                          <a:highlight>
                            <a:srgbClr val="000000"/>
                          </a:highlight>
                          <a:latin typeface="Didact Gothic"/>
                          <a:ea typeface="Didact Gothic"/>
                          <a:cs typeface="Didact Gothic"/>
                          <a:sym typeface="Didact Gothic"/>
                        </a:rPr>
                        <a:t>Cosme Fulanito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user.email=</a:t>
                      </a:r>
                      <a:r>
                        <a:rPr lang="en-GB" sz="1800">
                          <a:solidFill>
                            <a:srgbClr val="F3F3F3"/>
                          </a:solidFill>
                          <a:highlight>
                            <a:srgbClr val="000000"/>
                          </a:highlight>
                          <a:latin typeface="Didact Gothic"/>
                          <a:ea typeface="Didact Gothic"/>
                          <a:cs typeface="Didact Gothic"/>
                          <a:sym typeface="Didact Gothic"/>
                        </a:rPr>
                        <a:t>cosmefulanito</a:t>
                      </a:r>
                      <a:r>
                        <a:rPr lang="en-GB" sz="1800" u="none" cap="none" strike="noStrike">
                          <a:solidFill>
                            <a:srgbClr val="F3F3F3"/>
                          </a:solidFill>
                          <a:highlight>
                            <a:srgbClr val="000000"/>
                          </a:highlight>
                          <a:latin typeface="Didact Gothic"/>
                          <a:ea typeface="Didact Gothic"/>
                          <a:cs typeface="Didact Gothic"/>
                          <a:sym typeface="Didact Gothic"/>
                        </a:rPr>
                        <a:t>@example.com</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color.status=auto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color.branch=auto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color.interactive=auto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color.diff=auto</a:t>
                      </a:r>
                      <a:endParaRPr sz="18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286" name="Google Shape;286;p46"/>
          <p:cNvSpPr txBox="1"/>
          <p:nvPr/>
        </p:nvSpPr>
        <p:spPr>
          <a:xfrm>
            <a:off x="1165975" y="1256625"/>
            <a:ext cx="6708900" cy="900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Vamos a comprobar si guardamos bien el usuario usando el comando: </a:t>
            </a:r>
            <a:r>
              <a:rPr b="1" i="1" lang="en-GB" u="none" cap="none" strike="noStrike">
                <a:solidFill>
                  <a:srgbClr val="000000"/>
                </a:solidFill>
                <a:latin typeface="Raleway"/>
                <a:ea typeface="Raleway"/>
                <a:cs typeface="Raleway"/>
                <a:sym typeface="Raleway"/>
              </a:rPr>
              <a:t>git config --list</a:t>
            </a:r>
            <a:endParaRPr b="1" i="1" u="none" cap="none" strike="noStrike">
              <a:solidFill>
                <a:srgbClr val="000000"/>
              </a:solidFill>
              <a:latin typeface="Raleway"/>
              <a:ea typeface="Raleway"/>
              <a:cs typeface="Raleway"/>
              <a:sym typeface="Raleway"/>
            </a:endParaRPr>
          </a:p>
        </p:txBody>
      </p:sp>
      <p:sp>
        <p:nvSpPr>
          <p:cNvPr id="287" name="Google Shape;287;p46"/>
          <p:cNvSpPr txBox="1"/>
          <p:nvPr/>
        </p:nvSpPr>
        <p:spPr>
          <a:xfrm>
            <a:off x="723775" y="437050"/>
            <a:ext cx="6615600" cy="989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1" lang="en-GB" sz="2000">
                <a:latin typeface="Raleway"/>
                <a:ea typeface="Raleway"/>
                <a:cs typeface="Raleway"/>
                <a:sym typeface="Raleway"/>
              </a:rPr>
              <a:t>C</a:t>
            </a:r>
            <a:r>
              <a:rPr b="1" lang="en-GB" sz="2000">
                <a:latin typeface="Raleway"/>
                <a:ea typeface="Raleway"/>
                <a:cs typeface="Raleway"/>
                <a:sym typeface="Raleway"/>
              </a:rPr>
              <a:t>omprobando tu configuración</a:t>
            </a:r>
            <a:endParaRPr b="1" sz="2000" u="none" cap="none" strike="noStrike">
              <a:solidFill>
                <a:srgbClr val="000000"/>
              </a:solidFill>
              <a:latin typeface="Raleway"/>
              <a:ea typeface="Raleway"/>
              <a:cs typeface="Raleway"/>
              <a:sym typeface="Raleway"/>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graphicFrame>
        <p:nvGraphicFramePr>
          <p:cNvPr id="292" name="Google Shape;292;p47"/>
          <p:cNvGraphicFramePr/>
          <p:nvPr/>
        </p:nvGraphicFramePr>
        <p:xfrm>
          <a:off x="1489425" y="2812825"/>
          <a:ext cx="3000000" cy="3000000"/>
        </p:xfrm>
        <a:graphic>
          <a:graphicData uri="http://schemas.openxmlformats.org/drawingml/2006/table">
            <a:tbl>
              <a:tblPr>
                <a:noFill/>
                <a:tableStyleId>{7BDC755F-510D-4B6F-A498-044D72821A75}</a:tableStyleId>
              </a:tblPr>
              <a:tblGrid>
                <a:gridCol w="5731200"/>
              </a:tblGrid>
              <a:tr h="12700">
                <a:tc>
                  <a:txBody>
                    <a:bodyPr/>
                    <a:lstStyle/>
                    <a:p>
                      <a:pPr indent="0" lvl="0" marL="0" marR="0" rtl="0" algn="l">
                        <a:lnSpc>
                          <a:spcPct val="100000"/>
                        </a:lnSpc>
                        <a:spcBef>
                          <a:spcPts val="0"/>
                        </a:spcBef>
                        <a:spcAft>
                          <a:spcPts val="0"/>
                        </a:spcAft>
                        <a:buClr>
                          <a:srgbClr val="000000"/>
                        </a:buClr>
                        <a:buSzPts val="1800"/>
                        <a:buFont typeface="Arial"/>
                        <a:buNone/>
                      </a:pPr>
                      <a:r>
                        <a:rPr lang="en-GB" sz="1800">
                          <a:solidFill>
                            <a:srgbClr val="00FF00"/>
                          </a:solidFill>
                          <a:highlight>
                            <a:schemeClr val="dk1"/>
                          </a:highlight>
                          <a:latin typeface="Didact Gothic"/>
                          <a:ea typeface="Didact Gothic"/>
                          <a:cs typeface="Didact Gothic"/>
                          <a:sym typeface="Didact Gothic"/>
                        </a:rPr>
                        <a:t>cosmefulanito</a:t>
                      </a:r>
                      <a:r>
                        <a:rPr lang="en-GB" sz="1800" u="none" cap="none" strike="noStrike">
                          <a:solidFill>
                            <a:srgbClr val="00FF00"/>
                          </a:solidFill>
                          <a:highlight>
                            <a:srgbClr val="000000"/>
                          </a:highlight>
                          <a:latin typeface="Didact Gothic"/>
                          <a:ea typeface="Didact Gothic"/>
                          <a:cs typeface="Didact Gothic"/>
                          <a:sym typeface="Didact Gothic"/>
                        </a:rPr>
                        <a:t>: ~</a:t>
                      </a:r>
                      <a:r>
                        <a:rPr lang="en-GB" sz="1800" u="none" cap="none" strike="noStrike">
                          <a:solidFill>
                            <a:srgbClr val="F3F3F3"/>
                          </a:solidFill>
                          <a:highlight>
                            <a:srgbClr val="000000"/>
                          </a:highlight>
                          <a:latin typeface="Didact Gothic"/>
                          <a:ea typeface="Didact Gothic"/>
                          <a:cs typeface="Didact Gothic"/>
                          <a:sym typeface="Didact Gothic"/>
                        </a:rPr>
                        <a:t>$ git config user.name</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John Doe</a:t>
                      </a:r>
                      <a:endParaRPr sz="18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293" name="Google Shape;293;p47"/>
          <p:cNvSpPr txBox="1"/>
          <p:nvPr/>
        </p:nvSpPr>
        <p:spPr>
          <a:xfrm>
            <a:off x="987050" y="1364025"/>
            <a:ext cx="6886200" cy="909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lang="en-GB" u="none" cap="none" strike="noStrike">
                <a:solidFill>
                  <a:srgbClr val="000000"/>
                </a:solidFill>
                <a:latin typeface="Raleway Light"/>
                <a:ea typeface="Raleway Light"/>
                <a:cs typeface="Raleway Light"/>
                <a:sym typeface="Raleway Light"/>
              </a:rPr>
              <a:t>Puedes también comprobar qué valor tiene la clave nombre en Git ejecutando: </a:t>
            </a:r>
            <a:r>
              <a:rPr b="1" i="1" lang="en-GB" u="none" cap="none" strike="noStrike">
                <a:solidFill>
                  <a:srgbClr val="000000"/>
                </a:solidFill>
                <a:latin typeface="Raleway"/>
                <a:ea typeface="Raleway"/>
                <a:cs typeface="Raleway"/>
                <a:sym typeface="Raleway"/>
              </a:rPr>
              <a:t>git config user.name</a:t>
            </a:r>
            <a:endParaRPr b="1" i="1" u="none" cap="none" strike="noStrike">
              <a:solidFill>
                <a:srgbClr val="000000"/>
              </a:solidFill>
              <a:latin typeface="Raleway"/>
              <a:ea typeface="Raleway"/>
              <a:cs typeface="Raleway"/>
              <a:sym typeface="Raleway"/>
            </a:endParaRPr>
          </a:p>
        </p:txBody>
      </p:sp>
      <p:sp>
        <p:nvSpPr>
          <p:cNvPr id="294" name="Google Shape;294;p47"/>
          <p:cNvSpPr txBox="1"/>
          <p:nvPr/>
        </p:nvSpPr>
        <p:spPr>
          <a:xfrm>
            <a:off x="645150" y="3715913"/>
            <a:ext cx="7853700" cy="909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700"/>
              <a:buFont typeface="Arial"/>
              <a:buNone/>
            </a:pPr>
            <a:r>
              <a:rPr i="0" lang="en-GB" u="none" cap="none" strike="noStrike">
                <a:solidFill>
                  <a:srgbClr val="000000"/>
                </a:solidFill>
                <a:latin typeface="Raleway Light"/>
                <a:ea typeface="Raleway Light"/>
                <a:cs typeface="Raleway Light"/>
                <a:sym typeface="Raleway Light"/>
              </a:rPr>
              <a:t>Puedes consultar de la misma manera </a:t>
            </a:r>
            <a:r>
              <a:rPr b="1" i="1" lang="en-GB" u="none" cap="none" strike="noStrike">
                <a:solidFill>
                  <a:srgbClr val="000000"/>
                </a:solidFill>
                <a:latin typeface="Raleway"/>
                <a:ea typeface="Raleway"/>
                <a:cs typeface="Raleway"/>
                <a:sym typeface="Raleway"/>
              </a:rPr>
              <a:t>user.email</a:t>
            </a:r>
            <a:endParaRPr b="1" i="1" u="none" cap="none" strike="noStrike">
              <a:solidFill>
                <a:srgbClr val="000000"/>
              </a:solidFill>
              <a:latin typeface="Raleway"/>
              <a:ea typeface="Raleway"/>
              <a:cs typeface="Raleway"/>
              <a:sym typeface="Raleway"/>
            </a:endParaRPr>
          </a:p>
        </p:txBody>
      </p:sp>
      <p:sp>
        <p:nvSpPr>
          <p:cNvPr id="295" name="Google Shape;295;p47"/>
          <p:cNvSpPr txBox="1"/>
          <p:nvPr/>
        </p:nvSpPr>
        <p:spPr>
          <a:xfrm>
            <a:off x="894050" y="367600"/>
            <a:ext cx="66156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1" lang="en-GB" sz="2000">
                <a:solidFill>
                  <a:schemeClr val="dk1"/>
                </a:solidFill>
                <a:latin typeface="Raleway"/>
                <a:ea typeface="Raleway"/>
                <a:cs typeface="Raleway"/>
                <a:sym typeface="Raleway"/>
              </a:rPr>
              <a:t>Comprobando tu configuración</a:t>
            </a:r>
            <a:endParaRPr i="1" sz="3600">
              <a:latin typeface="Anton"/>
              <a:ea typeface="Anton"/>
              <a:cs typeface="Anton"/>
              <a:sym typeface="Anto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8"/>
          <p:cNvSpPr txBox="1"/>
          <p:nvPr/>
        </p:nvSpPr>
        <p:spPr>
          <a:xfrm>
            <a:off x="915600" y="2358675"/>
            <a:ext cx="5083800" cy="10575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chemeClr val="dk1"/>
              </a:buClr>
              <a:buSzPts val="1400"/>
              <a:buFont typeface="Raleway Light"/>
              <a:buChar char="●"/>
            </a:pPr>
            <a:r>
              <a:rPr lang="en-GB">
                <a:solidFill>
                  <a:schemeClr val="dk1"/>
                </a:solidFill>
                <a:latin typeface="Raleway Light"/>
                <a:ea typeface="Raleway Light"/>
                <a:cs typeface="Raleway Light"/>
                <a:sym typeface="Raleway Light"/>
              </a:rPr>
              <a:t>Instalar </a:t>
            </a:r>
            <a:r>
              <a:rPr i="0" lang="en-GB" u="none" cap="none" strike="noStrike">
                <a:solidFill>
                  <a:schemeClr val="dk1"/>
                </a:solidFill>
                <a:latin typeface="Raleway Light"/>
                <a:ea typeface="Raleway Light"/>
                <a:cs typeface="Raleway Light"/>
                <a:sym typeface="Raleway Light"/>
              </a:rPr>
              <a:t> Git </a:t>
            </a:r>
            <a:endParaRPr i="0" u="none" cap="none" strike="noStrike">
              <a:solidFill>
                <a:schemeClr val="dk1"/>
              </a:solidFill>
              <a:latin typeface="Raleway Light"/>
              <a:ea typeface="Raleway Light"/>
              <a:cs typeface="Raleway Light"/>
              <a:sym typeface="Raleway Light"/>
            </a:endParaRPr>
          </a:p>
          <a:p>
            <a:pPr indent="-317500" lvl="0" marL="457200" marR="0" rtl="0" algn="l">
              <a:lnSpc>
                <a:spcPct val="115000"/>
              </a:lnSpc>
              <a:spcBef>
                <a:spcPts val="0"/>
              </a:spcBef>
              <a:spcAft>
                <a:spcPts val="0"/>
              </a:spcAft>
              <a:buClr>
                <a:schemeClr val="dk1"/>
              </a:buClr>
              <a:buSzPts val="1400"/>
              <a:buFont typeface="Raleway Light"/>
              <a:buChar char="●"/>
            </a:pPr>
            <a:r>
              <a:rPr lang="en-GB">
                <a:solidFill>
                  <a:schemeClr val="dk1"/>
                </a:solidFill>
                <a:latin typeface="Raleway Light"/>
                <a:ea typeface="Raleway Light"/>
                <a:cs typeface="Raleway Light"/>
                <a:sym typeface="Raleway Light"/>
              </a:rPr>
              <a:t>Configurar con</a:t>
            </a:r>
            <a:r>
              <a:rPr i="0" lang="en-GB" u="none" cap="none" strike="noStrike">
                <a:solidFill>
                  <a:schemeClr val="dk1"/>
                </a:solidFill>
                <a:latin typeface="Raleway Light"/>
                <a:ea typeface="Raleway Light"/>
                <a:cs typeface="Raleway Light"/>
                <a:sym typeface="Raleway Light"/>
              </a:rPr>
              <a:t> tu identidad. </a:t>
            </a:r>
            <a:endParaRPr i="0" u="none" cap="none" strike="noStrike">
              <a:solidFill>
                <a:srgbClr val="000000"/>
              </a:solidFill>
              <a:latin typeface="Raleway Light"/>
              <a:ea typeface="Raleway Light"/>
              <a:cs typeface="Raleway Light"/>
              <a:sym typeface="Raleway Light"/>
            </a:endParaRPr>
          </a:p>
        </p:txBody>
      </p:sp>
      <p:sp>
        <p:nvSpPr>
          <p:cNvPr id="301" name="Google Shape;301;p48"/>
          <p:cNvSpPr txBox="1"/>
          <p:nvPr/>
        </p:nvSpPr>
        <p:spPr>
          <a:xfrm>
            <a:off x="915600" y="701450"/>
            <a:ext cx="4175700" cy="856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2000"/>
              </a:spcBef>
              <a:spcAft>
                <a:spcPts val="600"/>
              </a:spcAft>
              <a:buClr>
                <a:srgbClr val="000000"/>
              </a:buClr>
              <a:buSzPts val="4000"/>
              <a:buFont typeface="Arial"/>
              <a:buNone/>
            </a:pPr>
            <a:r>
              <a:rPr b="1" lang="en-GB" sz="2400">
                <a:solidFill>
                  <a:schemeClr val="dk1"/>
                </a:solidFill>
                <a:latin typeface="Raleway"/>
                <a:ea typeface="Raleway"/>
                <a:cs typeface="Raleway"/>
                <a:sym typeface="Raleway"/>
              </a:rPr>
              <a:t>¡A prácticar!</a:t>
            </a:r>
            <a:endParaRPr b="1" sz="2400" u="none" cap="none" strike="noStrike">
              <a:solidFill>
                <a:schemeClr val="dk1"/>
              </a:solidFill>
              <a:latin typeface="Raleway"/>
              <a:ea typeface="Raleway"/>
              <a:cs typeface="Raleway"/>
              <a:sym typeface="Raleway"/>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9"/>
          <p:cNvSpPr txBox="1"/>
          <p:nvPr>
            <p:ph type="ctrTitle"/>
          </p:nvPr>
        </p:nvSpPr>
        <p:spPr>
          <a:xfrm>
            <a:off x="772350" y="1789125"/>
            <a:ext cx="4934100" cy="115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latin typeface="Raleway"/>
                <a:ea typeface="Raleway"/>
                <a:cs typeface="Raleway"/>
                <a:sym typeface="Raleway"/>
              </a:rPr>
              <a:t>C</a:t>
            </a:r>
            <a:r>
              <a:rPr lang="en-GB">
                <a:latin typeface="Raleway"/>
                <a:ea typeface="Raleway"/>
                <a:cs typeface="Raleway"/>
                <a:sym typeface="Raleway"/>
              </a:rPr>
              <a:t>reando</a:t>
            </a:r>
            <a:r>
              <a:rPr lang="en-GB">
                <a:latin typeface="Raleway"/>
                <a:ea typeface="Raleway"/>
                <a:cs typeface="Raleway"/>
                <a:sym typeface="Raleway"/>
              </a:rPr>
              <a:t> </a:t>
            </a:r>
            <a:r>
              <a:rPr lang="en-GB">
                <a:latin typeface="Raleway"/>
                <a:ea typeface="Raleway"/>
                <a:cs typeface="Raleway"/>
                <a:sym typeface="Raleway"/>
              </a:rPr>
              <a:t>repositorios</a:t>
            </a:r>
            <a:endParaRPr/>
          </a:p>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0" name="Shape 310"/>
        <p:cNvGrpSpPr/>
        <p:nvPr/>
      </p:nvGrpSpPr>
      <p:grpSpPr>
        <a:xfrm>
          <a:off x="0" y="0"/>
          <a:ext cx="0" cy="0"/>
          <a:chOff x="0" y="0"/>
          <a:chExt cx="0" cy="0"/>
        </a:xfrm>
      </p:grpSpPr>
      <p:sp>
        <p:nvSpPr>
          <p:cNvPr id="311" name="Google Shape;311;p50"/>
          <p:cNvSpPr txBox="1"/>
          <p:nvPr/>
        </p:nvSpPr>
        <p:spPr>
          <a:xfrm>
            <a:off x="1157250" y="1594250"/>
            <a:ext cx="6829500" cy="2315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i="0" lang="en-GB" u="none" cap="none" strike="noStrike">
                <a:solidFill>
                  <a:srgbClr val="000000"/>
                </a:solidFill>
                <a:latin typeface="Raleway Light"/>
                <a:ea typeface="Raleway Light"/>
                <a:cs typeface="Raleway Light"/>
                <a:sym typeface="Raleway Light"/>
              </a:rPr>
              <a:t>Un repositorio es un espacio centralizado donde se almacena, organiza, mantiene y difunde información. </a:t>
            </a:r>
            <a:endParaRPr i="0" u="none" cap="none" strike="noStrike">
              <a:solidFill>
                <a:srgbClr val="000000"/>
              </a:solidFill>
              <a:latin typeface="Raleway Light"/>
              <a:ea typeface="Raleway Light"/>
              <a:cs typeface="Raleway Light"/>
              <a:sym typeface="Raleway Light"/>
            </a:endParaRPr>
          </a:p>
          <a:p>
            <a:pPr indent="0" lvl="0" marL="0" marR="0" rtl="0" algn="ctr">
              <a:lnSpc>
                <a:spcPct val="115000"/>
              </a:lnSpc>
              <a:spcBef>
                <a:spcPts val="0"/>
              </a:spcBef>
              <a:spcAft>
                <a:spcPts val="0"/>
              </a:spcAft>
              <a:buClr>
                <a:schemeClr val="dk1"/>
              </a:buClr>
              <a:buSzPts val="1100"/>
              <a:buFont typeface="Arial"/>
              <a:buNone/>
            </a:pPr>
            <a:r>
              <a:t/>
            </a:r>
            <a:endParaRPr i="0" u="none" cap="none" strike="noStrike">
              <a:solidFill>
                <a:srgbClr val="000000"/>
              </a:solidFill>
              <a:latin typeface="Raleway Light"/>
              <a:ea typeface="Raleway Light"/>
              <a:cs typeface="Raleway Light"/>
              <a:sym typeface="Raleway Light"/>
            </a:endParaRPr>
          </a:p>
          <a:p>
            <a:pPr indent="0" lvl="0" marL="0" marR="0" rtl="0" algn="ctr">
              <a:lnSpc>
                <a:spcPct val="115000"/>
              </a:lnSpc>
              <a:spcBef>
                <a:spcPts val="0"/>
              </a:spcBef>
              <a:spcAft>
                <a:spcPts val="0"/>
              </a:spcAft>
              <a:buClr>
                <a:schemeClr val="dk1"/>
              </a:buClr>
              <a:buSzPts val="1100"/>
              <a:buFont typeface="Arial"/>
              <a:buNone/>
            </a:pPr>
            <a:r>
              <a:rPr i="0" lang="en-GB" u="none" cap="none" strike="noStrike">
                <a:solidFill>
                  <a:srgbClr val="000000"/>
                </a:solidFill>
                <a:latin typeface="Raleway Light"/>
                <a:ea typeface="Raleway Light"/>
                <a:cs typeface="Raleway Light"/>
                <a:sym typeface="Raleway Light"/>
              </a:rPr>
              <a:t>Será “la carpeta” o espacio donde guardarás tu proyecto, para más adelante compartirlo con el equipo a través de un repositorio en la nube (en internet, por ejemplo en Github).</a:t>
            </a:r>
            <a:endParaRPr i="0" u="none" cap="none" strike="noStrike">
              <a:solidFill>
                <a:srgbClr val="000000"/>
              </a:solidFill>
              <a:latin typeface="Raleway Light"/>
              <a:ea typeface="Raleway Light"/>
              <a:cs typeface="Raleway Light"/>
              <a:sym typeface="Raleway Light"/>
            </a:endParaRPr>
          </a:p>
          <a:p>
            <a:pPr indent="0" lvl="0" marL="0" marR="0" rtl="0" algn="ctr">
              <a:lnSpc>
                <a:spcPct val="115000"/>
              </a:lnSpc>
              <a:spcBef>
                <a:spcPts val="0"/>
              </a:spcBef>
              <a:spcAft>
                <a:spcPts val="0"/>
              </a:spcAft>
              <a:buClr>
                <a:srgbClr val="000000"/>
              </a:buClr>
              <a:buSzPts val="2000"/>
              <a:buFont typeface="Arial"/>
              <a:buNone/>
            </a:pPr>
            <a:r>
              <a:t/>
            </a:r>
            <a:endParaRPr b="0" i="0" sz="2000" u="none" cap="none" strike="noStrike">
              <a:solidFill>
                <a:srgbClr val="000000"/>
              </a:solidFill>
              <a:latin typeface="Helvetica Neue Light"/>
              <a:ea typeface="Helvetica Neue Light"/>
              <a:cs typeface="Helvetica Neue Light"/>
              <a:sym typeface="Helvetica Neue Light"/>
            </a:endParaRPr>
          </a:p>
          <a:p>
            <a:pPr indent="0" lvl="0" marL="0" marR="0" rtl="0" algn="ctr">
              <a:lnSpc>
                <a:spcPct val="115000"/>
              </a:lnSpc>
              <a:spcBef>
                <a:spcPts val="0"/>
              </a:spcBef>
              <a:spcAft>
                <a:spcPts val="1200"/>
              </a:spcAft>
              <a:buClr>
                <a:srgbClr val="000000"/>
              </a:buClr>
              <a:buSzPts val="2000"/>
              <a:buFont typeface="Arial"/>
              <a:buNone/>
            </a:pPr>
            <a:r>
              <a:t/>
            </a:r>
            <a:endParaRPr b="0" i="0" sz="2000" u="none" cap="none" strike="noStrike">
              <a:solidFill>
                <a:srgbClr val="000000"/>
              </a:solidFill>
              <a:highlight>
                <a:srgbClr val="3DFFBC"/>
              </a:highlight>
              <a:latin typeface="Helvetica Neue Light"/>
              <a:ea typeface="Helvetica Neue Light"/>
              <a:cs typeface="Helvetica Neue Light"/>
              <a:sym typeface="Helvetica Neue Light"/>
            </a:endParaRPr>
          </a:p>
        </p:txBody>
      </p:sp>
      <p:sp>
        <p:nvSpPr>
          <p:cNvPr id="312" name="Google Shape;312;p50"/>
          <p:cNvSpPr txBox="1"/>
          <p:nvPr/>
        </p:nvSpPr>
        <p:spPr>
          <a:xfrm>
            <a:off x="902400" y="566275"/>
            <a:ext cx="6724200" cy="643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3700"/>
              <a:buFont typeface="Arial"/>
              <a:buNone/>
            </a:pPr>
            <a:r>
              <a:rPr b="1" lang="en-GB" sz="3700">
                <a:latin typeface="Raleway"/>
                <a:ea typeface="Raleway"/>
                <a:cs typeface="Raleway"/>
                <a:sym typeface="Raleway"/>
              </a:rPr>
              <a:t>¿Qué es un repositorio? </a:t>
            </a:r>
            <a:endParaRPr b="1" sz="3700">
              <a:highlight>
                <a:schemeClr val="accent6"/>
              </a:highlight>
              <a:latin typeface="Raleway"/>
              <a:ea typeface="Raleway"/>
              <a:cs typeface="Raleway"/>
              <a:sym typeface="Raleway"/>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51"/>
          <p:cNvSpPr txBox="1"/>
          <p:nvPr/>
        </p:nvSpPr>
        <p:spPr>
          <a:xfrm>
            <a:off x="643801" y="2789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3000" u="none" cap="none" strike="noStrike">
                <a:solidFill>
                  <a:schemeClr val="dk1"/>
                </a:solidFill>
                <a:latin typeface="Raleway"/>
                <a:ea typeface="Raleway"/>
                <a:cs typeface="Raleway"/>
                <a:sym typeface="Raleway"/>
              </a:rPr>
              <a:t>GIT INIT</a:t>
            </a:r>
            <a:endParaRPr b="1" sz="3000" u="none" cap="none" strike="noStrike">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318" name="Google Shape;318;p51"/>
          <p:cNvSpPr txBox="1"/>
          <p:nvPr/>
        </p:nvSpPr>
        <p:spPr>
          <a:xfrm>
            <a:off x="1303225" y="1999950"/>
            <a:ext cx="6668400" cy="19821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Este comando se usa para </a:t>
            </a:r>
            <a:r>
              <a:rPr b="1" i="0" lang="en-GB" u="none" cap="none" strike="noStrike">
                <a:solidFill>
                  <a:srgbClr val="000000"/>
                </a:solidFill>
                <a:latin typeface="Raleway"/>
                <a:ea typeface="Raleway"/>
                <a:cs typeface="Raleway"/>
                <a:sym typeface="Raleway"/>
              </a:rPr>
              <a:t>crear un nuevo repositorio en Git</a:t>
            </a:r>
            <a:r>
              <a:rPr i="0" lang="en-GB" u="none" cap="none" strike="noStrike">
                <a:solidFill>
                  <a:srgbClr val="000000"/>
                </a:solidFill>
                <a:latin typeface="Raleway Light"/>
                <a:ea typeface="Raleway Light"/>
                <a:cs typeface="Raleway Light"/>
                <a:sym typeface="Raleway Light"/>
              </a:rPr>
              <a:t>. Nos crea un repositorio de manera local y lo hará en la carpeta donde estamos posicionados. </a:t>
            </a:r>
            <a:r>
              <a:rPr i="0" lang="en-GB" u="none" cap="none" strike="noStrike">
                <a:solidFill>
                  <a:srgbClr val="000000"/>
                </a:solidFill>
                <a:latin typeface="Raleway Light"/>
                <a:ea typeface="Raleway Light"/>
                <a:cs typeface="Raleway Light"/>
                <a:sym typeface="Raleway Light"/>
              </a:rPr>
              <a:t>También se le puede pasar </a:t>
            </a:r>
            <a:r>
              <a:rPr i="1" lang="en-GB" u="none" cap="none" strike="noStrike">
                <a:solidFill>
                  <a:srgbClr val="000000"/>
                </a:solidFill>
                <a:latin typeface="Raleway Light"/>
                <a:ea typeface="Raleway Light"/>
                <a:cs typeface="Raleway Light"/>
                <a:sym typeface="Raleway Light"/>
              </a:rPr>
              <a:t>[nombre_de_la_carpeta]</a:t>
            </a:r>
            <a:r>
              <a:rPr i="0" lang="en-GB" u="none" cap="none" strike="noStrike">
                <a:solidFill>
                  <a:srgbClr val="000000"/>
                </a:solidFill>
                <a:latin typeface="Raleway Light"/>
                <a:ea typeface="Raleway Light"/>
                <a:cs typeface="Raleway Light"/>
                <a:sym typeface="Raleway Light"/>
              </a:rPr>
              <a:t> y creará una con ese nombre. Por ejemplo:</a:t>
            </a:r>
            <a:endParaRPr i="0" u="none" cap="none" strike="noStrike">
              <a:solidFill>
                <a:srgbClr val="000000"/>
              </a:solidFill>
              <a:latin typeface="Raleway Light"/>
              <a:ea typeface="Raleway Light"/>
              <a:cs typeface="Raleway Light"/>
              <a:sym typeface="Raleway Ligh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graphicFrame>
        <p:nvGraphicFramePr>
          <p:cNvPr id="323" name="Google Shape;323;p52"/>
          <p:cNvGraphicFramePr/>
          <p:nvPr/>
        </p:nvGraphicFramePr>
        <p:xfrm>
          <a:off x="1051825" y="1232175"/>
          <a:ext cx="3000000" cy="3000000"/>
        </p:xfrm>
        <a:graphic>
          <a:graphicData uri="http://schemas.openxmlformats.org/drawingml/2006/table">
            <a:tbl>
              <a:tblPr>
                <a:noFill/>
                <a:tableStyleId>{7BDC755F-510D-4B6F-A498-044D72821A75}</a:tableStyleId>
              </a:tblPr>
              <a:tblGrid>
                <a:gridCol w="7348800"/>
              </a:tblGrid>
              <a:tr h="3320050">
                <a:tc>
                  <a:txBody>
                    <a:bodyPr/>
                    <a:lstStyle/>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434343"/>
                          </a:solidFill>
                          <a:highlight>
                            <a:srgbClr val="000000"/>
                          </a:highlight>
                          <a:latin typeface="Didact Gothic"/>
                          <a:ea typeface="Didact Gothic"/>
                          <a:cs typeface="Didact Gothic"/>
                          <a:sym typeface="Didact Gothic"/>
                        </a:rPr>
                        <a:t>/* Paso 1: Me ubico en la carpeta donde quiero crear mi proyecto */</a:t>
                      </a:r>
                      <a:endParaRPr sz="1600" u="none" cap="none" strike="noStrike">
                        <a:solidFill>
                          <a:srgbClr val="43434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a:solidFill>
                            <a:srgbClr val="00FF00"/>
                          </a:solidFill>
                          <a:highlight>
                            <a:srgbClr val="000000"/>
                          </a:highlight>
                          <a:latin typeface="Didact Gothic"/>
                          <a:ea typeface="Didact Gothic"/>
                          <a:cs typeface="Didact Gothic"/>
                          <a:sym typeface="Didact Gothic"/>
                        </a:rPr>
                        <a:t>cosmefulanito</a:t>
                      </a:r>
                      <a:r>
                        <a:rPr lang="en-GB" sz="1600" u="none" cap="none" strike="noStrike">
                          <a:solidFill>
                            <a:srgbClr val="FF00FF"/>
                          </a:solidFill>
                          <a:highlight>
                            <a:srgbClr val="000000"/>
                          </a:highlight>
                          <a:latin typeface="Didact Gothic"/>
                          <a:ea typeface="Didact Gothic"/>
                          <a:cs typeface="Didact Gothic"/>
                          <a:sym typeface="Didact Gothic"/>
                        </a:rPr>
                        <a:t> :~</a:t>
                      </a:r>
                      <a:r>
                        <a:rPr lang="en-GB" sz="1600" u="none" cap="none" strike="noStrike">
                          <a:solidFill>
                            <a:srgbClr val="F3F3F3"/>
                          </a:solidFill>
                          <a:highlight>
                            <a:schemeClr val="dk1"/>
                          </a:highlight>
                          <a:latin typeface="Didact Gothic"/>
                          <a:ea typeface="Didact Gothic"/>
                          <a:cs typeface="Didact Gothic"/>
                          <a:sym typeface="Didact Gothic"/>
                        </a:rPr>
                        <a:t>$ cd Documents/Proyectos/</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n-GB" sz="1600" u="none" cap="none" strike="noStrike">
                          <a:solidFill>
                            <a:srgbClr val="434343"/>
                          </a:solidFill>
                          <a:highlight>
                            <a:schemeClr val="dk1"/>
                          </a:highlight>
                          <a:latin typeface="Didact Gothic"/>
                          <a:ea typeface="Didact Gothic"/>
                          <a:cs typeface="Didact Gothic"/>
                          <a:sym typeface="Didact Gothic"/>
                        </a:rPr>
                        <a:t>/* Paso 2: Ya dentro de la carpeta inicio el proyecto con el nombre que le asigne a mi repositorio*/</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a:solidFill>
                            <a:srgbClr val="00FF00"/>
                          </a:solidFill>
                          <a:highlight>
                            <a:schemeClr val="dk1"/>
                          </a:highlight>
                          <a:latin typeface="Didact Gothic"/>
                          <a:ea typeface="Didact Gothic"/>
                          <a:cs typeface="Didact Gothic"/>
                          <a:sym typeface="Didact Gothic"/>
                        </a:rPr>
                        <a:t>cosmefulanito</a:t>
                      </a:r>
                      <a:r>
                        <a:rPr lang="en-GB" sz="1600">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F00FF"/>
                          </a:solidFill>
                          <a:highlight>
                            <a:schemeClr val="dk1"/>
                          </a:highlight>
                          <a:latin typeface="Didact Gothic"/>
                          <a:ea typeface="Didact Gothic"/>
                          <a:cs typeface="Didact Gothic"/>
                          <a:sym typeface="Didact Gothic"/>
                        </a:rPr>
                        <a:t>:~</a:t>
                      </a:r>
                      <a:r>
                        <a:rPr lang="en-GB" sz="1600" u="none" cap="none" strike="noStrike">
                          <a:solidFill>
                            <a:srgbClr val="FFFF00"/>
                          </a:solidFill>
                          <a:highlight>
                            <a:schemeClr val="dk1"/>
                          </a:highlight>
                          <a:latin typeface="Didact Gothic"/>
                          <a:ea typeface="Didact Gothic"/>
                          <a:cs typeface="Didact Gothic"/>
                          <a:sym typeface="Didact Gothic"/>
                        </a:rPr>
                        <a:t>/Documents/Proyectos/</a:t>
                      </a:r>
                      <a:r>
                        <a:rPr lang="en-GB" sz="1600" u="none" cap="none" strike="noStrike">
                          <a:solidFill>
                            <a:srgbClr val="F3F3F3"/>
                          </a:solidFill>
                          <a:highlight>
                            <a:srgbClr val="000000"/>
                          </a:highlight>
                          <a:latin typeface="Didact Gothic"/>
                          <a:ea typeface="Didact Gothic"/>
                          <a:cs typeface="Didact Gothic"/>
                          <a:sym typeface="Didact Gothic"/>
                        </a:rPr>
                        <a:t>$ git init mi_repositorio</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434343"/>
                          </a:solidFill>
                          <a:highlight>
                            <a:srgbClr val="000000"/>
                          </a:highlight>
                          <a:latin typeface="Didact Gothic"/>
                          <a:ea typeface="Didact Gothic"/>
                          <a:cs typeface="Didact Gothic"/>
                          <a:sym typeface="Didact Gothic"/>
                        </a:rPr>
                        <a:t>/* Arrojará el siguiente mensaje */</a:t>
                      </a:r>
                      <a:endParaRPr sz="1600" u="none" cap="none" strike="noStrike">
                        <a:solidFill>
                          <a:srgbClr val="43434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F3F3F3"/>
                          </a:solidFill>
                          <a:highlight>
                            <a:srgbClr val="000000"/>
                          </a:highlight>
                          <a:latin typeface="Didact Gothic"/>
                          <a:ea typeface="Didact Gothic"/>
                          <a:cs typeface="Didact Gothic"/>
                          <a:sym typeface="Didact Gothic"/>
                        </a:rPr>
                        <a:t>Initialized empty Git repository in /home/usuario/Documents/Proyectos/mi_repositorio/.git/</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n-GB" sz="1600" u="none" cap="none" strike="noStrike">
                          <a:solidFill>
                            <a:srgbClr val="434343"/>
                          </a:solidFill>
                          <a:highlight>
                            <a:srgbClr val="000000"/>
                          </a:highlight>
                          <a:latin typeface="Didact Gothic"/>
                          <a:ea typeface="Didact Gothic"/>
                          <a:cs typeface="Didact Gothic"/>
                          <a:sym typeface="Didact Gothic"/>
                        </a:rPr>
                        <a:t>/* Paso 3: Comprobamos que el repositorio se creó */</a:t>
                      </a:r>
                      <a:endParaRPr sz="1600" u="none" cap="none" strike="noStrike">
                        <a:solidFill>
                          <a:srgbClr val="43434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n-GB" sz="1600">
                          <a:solidFill>
                            <a:srgbClr val="00FF00"/>
                          </a:solidFill>
                          <a:highlight>
                            <a:schemeClr val="dk1"/>
                          </a:highlight>
                          <a:latin typeface="Didact Gothic"/>
                          <a:ea typeface="Didact Gothic"/>
                          <a:cs typeface="Didact Gothic"/>
                          <a:sym typeface="Didact Gothic"/>
                        </a:rPr>
                        <a:t>cosmefulanito</a:t>
                      </a:r>
                      <a:r>
                        <a:rPr lang="en-GB" sz="1600">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FFF00"/>
                          </a:solidFill>
                          <a:highlight>
                            <a:schemeClr val="dk1"/>
                          </a:highlight>
                          <a:latin typeface="Didact Gothic"/>
                          <a:ea typeface="Didact Gothic"/>
                          <a:cs typeface="Didact Gothic"/>
                          <a:sym typeface="Didact Gothic"/>
                        </a:rPr>
                        <a:t>/Documents/Proyectos/</a:t>
                      </a:r>
                      <a:r>
                        <a:rPr lang="en-GB" sz="1600" u="none" cap="none" strike="noStrike">
                          <a:solidFill>
                            <a:srgbClr val="F3F3F3"/>
                          </a:solidFill>
                          <a:highlight>
                            <a:schemeClr val="dk1"/>
                          </a:highlight>
                          <a:latin typeface="Didact Gothic"/>
                          <a:ea typeface="Didact Gothic"/>
                          <a:cs typeface="Didact Gothic"/>
                          <a:sym typeface="Didact Gothic"/>
                        </a:rPr>
                        <a:t>$ dir</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F3F3F3"/>
                          </a:solidFill>
                          <a:highlight>
                            <a:srgbClr val="000000"/>
                          </a:highlight>
                          <a:latin typeface="Didact Gothic"/>
                          <a:ea typeface="Didact Gothic"/>
                          <a:cs typeface="Didact Gothic"/>
                          <a:sym typeface="Didact Gothic"/>
                        </a:rPr>
                        <a:t>mi_repositorio</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n-GB" sz="1600" u="none" cap="none" strike="noStrike">
                          <a:solidFill>
                            <a:srgbClr val="434343"/>
                          </a:solidFill>
                          <a:highlight>
                            <a:srgbClr val="000000"/>
                          </a:highlight>
                          <a:latin typeface="Didact Gothic"/>
                          <a:ea typeface="Didact Gothic"/>
                          <a:cs typeface="Didact Gothic"/>
                          <a:sym typeface="Didact Gothic"/>
                        </a:rPr>
                        <a:t>/* Paso 4: Me ubico en mi repositorio */</a:t>
                      </a:r>
                      <a:endParaRPr sz="1600" u="none" cap="none" strike="noStrike">
                        <a:solidFill>
                          <a:srgbClr val="43434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a:solidFill>
                            <a:srgbClr val="00FF00"/>
                          </a:solidFill>
                          <a:highlight>
                            <a:schemeClr val="dk1"/>
                          </a:highlight>
                          <a:latin typeface="Didact Gothic"/>
                          <a:ea typeface="Didact Gothic"/>
                          <a:cs typeface="Didact Gothic"/>
                          <a:sym typeface="Didact Gothic"/>
                        </a:rPr>
                        <a:t>cosmefulanito</a:t>
                      </a:r>
                      <a:r>
                        <a:rPr lang="en-GB" sz="1600">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FFF00"/>
                          </a:solidFill>
                          <a:highlight>
                            <a:schemeClr val="dk1"/>
                          </a:highlight>
                          <a:latin typeface="Didact Gothic"/>
                          <a:ea typeface="Didact Gothic"/>
                          <a:cs typeface="Didact Gothic"/>
                          <a:sym typeface="Didact Gothic"/>
                        </a:rPr>
                        <a:t>/Documents/Proyectos/</a:t>
                      </a:r>
                      <a:r>
                        <a:rPr lang="en-GB" sz="1600" u="none" cap="none" strike="noStrike">
                          <a:solidFill>
                            <a:srgbClr val="F3F3F3"/>
                          </a:solidFill>
                          <a:highlight>
                            <a:schemeClr val="dk1"/>
                          </a:highlight>
                          <a:latin typeface="Didact Gothic"/>
                          <a:ea typeface="Didact Gothic"/>
                          <a:cs typeface="Didact Gothic"/>
                          <a:sym typeface="Didact Gothic"/>
                        </a:rPr>
                        <a:t>$ cd mi_repositorio</a:t>
                      </a:r>
                      <a:endParaRPr sz="16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n-GB" sz="1600">
                          <a:solidFill>
                            <a:srgbClr val="00FF00"/>
                          </a:solidFill>
                          <a:highlight>
                            <a:schemeClr val="dk1"/>
                          </a:highlight>
                          <a:latin typeface="Didact Gothic"/>
                          <a:ea typeface="Didact Gothic"/>
                          <a:cs typeface="Didact Gothic"/>
                          <a:sym typeface="Didact Gothic"/>
                        </a:rPr>
                        <a:t>cosmefulanito</a:t>
                      </a:r>
                      <a:r>
                        <a:rPr lang="en-GB" sz="1600">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F00FF"/>
                          </a:solidFill>
                          <a:highlight>
                            <a:schemeClr val="dk1"/>
                          </a:highlight>
                          <a:latin typeface="Didact Gothic"/>
                          <a:ea typeface="Didact Gothic"/>
                          <a:cs typeface="Didact Gothic"/>
                          <a:sym typeface="Didact Gothic"/>
                        </a:rPr>
                        <a:t>:~</a:t>
                      </a:r>
                      <a:r>
                        <a:rPr lang="en-GB" sz="1600" u="none" cap="none" strike="noStrike">
                          <a:solidFill>
                            <a:srgbClr val="FFFF00"/>
                          </a:solidFill>
                          <a:highlight>
                            <a:schemeClr val="dk1"/>
                          </a:highlight>
                          <a:latin typeface="Didact Gothic"/>
                          <a:ea typeface="Didact Gothic"/>
                          <a:cs typeface="Didact Gothic"/>
                          <a:sym typeface="Didact Gothic"/>
                        </a:rPr>
                        <a:t>/Documents/Proyectos/mi_repositorio</a:t>
                      </a:r>
                      <a:r>
                        <a:rPr lang="en-GB" sz="1600" u="none" cap="none" strike="noStrike">
                          <a:solidFill>
                            <a:srgbClr val="F3F3F3"/>
                          </a:solidFill>
                          <a:highlight>
                            <a:schemeClr val="dk1"/>
                          </a:highlight>
                          <a:latin typeface="Didact Gothic"/>
                          <a:ea typeface="Didact Gothic"/>
                          <a:cs typeface="Didact Gothic"/>
                          <a:sym typeface="Didact Gothic"/>
                        </a:rPr>
                        <a:t>$ </a:t>
                      </a:r>
                      <a:endParaRPr sz="1600" u="none" cap="none" strike="noStrike">
                        <a:solidFill>
                          <a:srgbClr val="F3F3F3"/>
                        </a:solidFill>
                        <a:highlight>
                          <a:schemeClr val="dk1"/>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324" name="Google Shape;324;p52"/>
          <p:cNvSpPr txBox="1"/>
          <p:nvPr/>
        </p:nvSpPr>
        <p:spPr>
          <a:xfrm>
            <a:off x="643801" y="2789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3000" u="none" cap="none" strike="noStrike">
                <a:solidFill>
                  <a:schemeClr val="dk1"/>
                </a:solidFill>
                <a:latin typeface="Raleway"/>
                <a:ea typeface="Raleway"/>
                <a:cs typeface="Raleway"/>
                <a:sym typeface="Raleway"/>
              </a:rPr>
              <a:t>GIT INIT</a:t>
            </a:r>
            <a:endParaRPr b="1" sz="3000" u="none" cap="none" strike="noStrike">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53"/>
          <p:cNvSpPr txBox="1"/>
          <p:nvPr/>
        </p:nvSpPr>
        <p:spPr>
          <a:xfrm>
            <a:off x="643801" y="25452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3000" u="none" cap="none" strike="noStrike">
                <a:solidFill>
                  <a:schemeClr val="dk1"/>
                </a:solidFill>
                <a:latin typeface="Raleway"/>
                <a:ea typeface="Raleway"/>
                <a:cs typeface="Raleway"/>
                <a:sym typeface="Raleway"/>
              </a:rPr>
              <a:t>GIT STATUS</a:t>
            </a:r>
            <a:endParaRPr b="1" sz="3000" u="none" cap="none" strike="noStrike">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330" name="Google Shape;330;p53"/>
          <p:cNvSpPr txBox="1"/>
          <p:nvPr/>
        </p:nvSpPr>
        <p:spPr>
          <a:xfrm>
            <a:off x="959400" y="1899325"/>
            <a:ext cx="7225200" cy="21261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chemeClr val="dk1"/>
                </a:solidFill>
                <a:latin typeface="Raleway Light"/>
                <a:ea typeface="Raleway Light"/>
                <a:cs typeface="Raleway Light"/>
                <a:sym typeface="Raleway Light"/>
              </a:rPr>
              <a:t>Ya hemos visto cómo inicializar un repositorio localmente utilizando</a:t>
            </a:r>
            <a:r>
              <a:rPr b="1" i="0" lang="en-GB" u="none" cap="none" strike="noStrike">
                <a:solidFill>
                  <a:schemeClr val="dk1"/>
                </a:solidFill>
                <a:latin typeface="Raleway"/>
                <a:ea typeface="Raleway"/>
                <a:cs typeface="Raleway"/>
                <a:sym typeface="Raleway"/>
              </a:rPr>
              <a:t> </a:t>
            </a:r>
            <a:r>
              <a:rPr b="1" i="1" lang="en-GB" u="none" cap="none" strike="noStrike">
                <a:solidFill>
                  <a:schemeClr val="dk1"/>
                </a:solidFill>
                <a:latin typeface="Raleway"/>
                <a:ea typeface="Raleway"/>
                <a:cs typeface="Raleway"/>
                <a:sym typeface="Raleway"/>
              </a:rPr>
              <a:t>git init</a:t>
            </a:r>
            <a:r>
              <a:rPr i="0" lang="en-GB" u="none" cap="none" strike="noStrike">
                <a:solidFill>
                  <a:schemeClr val="dk1"/>
                </a:solidFill>
                <a:latin typeface="Raleway Light"/>
                <a:ea typeface="Raleway Light"/>
                <a:cs typeface="Raleway Light"/>
                <a:sym typeface="Raleway Light"/>
              </a:rPr>
              <a:t>. Ahora nos toca crear los archivos que vamos a usar en este repositorio.</a:t>
            </a:r>
            <a:endParaRPr i="0" u="none" cap="none" strike="noStrike">
              <a:solidFill>
                <a:schemeClr val="dk1"/>
              </a:solidFill>
              <a:latin typeface="Raleway Light"/>
              <a:ea typeface="Raleway Light"/>
              <a:cs typeface="Raleway Light"/>
              <a:sym typeface="Raleway Light"/>
            </a:endParaRPr>
          </a:p>
          <a:p>
            <a:pPr indent="0" lvl="0" marL="0" marR="0" rtl="0" algn="just">
              <a:lnSpc>
                <a:spcPct val="115000"/>
              </a:lnSpc>
              <a:spcBef>
                <a:spcPts val="0"/>
              </a:spcBef>
              <a:spcAft>
                <a:spcPts val="0"/>
              </a:spcAft>
              <a:buClr>
                <a:srgbClr val="000000"/>
              </a:buClr>
              <a:buSzPts val="1800"/>
              <a:buFont typeface="Arial"/>
              <a:buNone/>
            </a:pPr>
            <a:r>
              <a:t/>
            </a:r>
            <a:endParaRPr i="0" u="none" cap="none" strike="noStrike">
              <a:solidFill>
                <a:schemeClr val="dk1"/>
              </a:solidFill>
              <a:latin typeface="Raleway Light"/>
              <a:ea typeface="Raleway Light"/>
              <a:cs typeface="Raleway Light"/>
              <a:sym typeface="Raleway Light"/>
            </a:endParaRPr>
          </a:p>
          <a:p>
            <a:pPr indent="0" lvl="0" marL="0" marR="0" rtl="0" algn="just">
              <a:lnSpc>
                <a:spcPct val="115000"/>
              </a:lnSpc>
              <a:spcBef>
                <a:spcPts val="0"/>
              </a:spcBef>
              <a:spcAft>
                <a:spcPts val="0"/>
              </a:spcAft>
              <a:buClr>
                <a:srgbClr val="000000"/>
              </a:buClr>
              <a:buSzPts val="1800"/>
              <a:buFont typeface="Arial"/>
              <a:buNone/>
            </a:pPr>
            <a:r>
              <a:t/>
            </a:r>
            <a:endParaRPr i="0" u="none" cap="none" strike="noStrike">
              <a:solidFill>
                <a:schemeClr val="dk1"/>
              </a:solidFill>
              <a:latin typeface="Raleway Light"/>
              <a:ea typeface="Raleway Light"/>
              <a:cs typeface="Raleway Light"/>
              <a:sym typeface="Raleway Light"/>
            </a:endParaRPr>
          </a:p>
          <a:p>
            <a:pPr indent="-317500" lvl="0" marL="457200" marR="0" rtl="0" algn="just">
              <a:lnSpc>
                <a:spcPct val="115000"/>
              </a:lnSpc>
              <a:spcBef>
                <a:spcPts val="0"/>
              </a:spcBef>
              <a:spcAft>
                <a:spcPts val="0"/>
              </a:spcAft>
              <a:buClr>
                <a:schemeClr val="dk1"/>
              </a:buClr>
              <a:buSzPts val="1400"/>
              <a:buFont typeface="Raleway Light"/>
              <a:buAutoNum type="arabicPeriod"/>
            </a:pPr>
            <a:r>
              <a:rPr i="0" lang="en-GB" u="none" cap="none" strike="noStrike">
                <a:solidFill>
                  <a:schemeClr val="dk1"/>
                </a:solidFill>
                <a:latin typeface="Raleway Light"/>
                <a:ea typeface="Raleway Light"/>
                <a:cs typeface="Raleway Light"/>
                <a:sym typeface="Raleway Light"/>
              </a:rPr>
              <a:t>Buscamos el repositorio creado</a:t>
            </a:r>
            <a:endParaRPr i="0" u="none" cap="none" strike="noStrike">
              <a:solidFill>
                <a:schemeClr val="dk1"/>
              </a:solidFill>
              <a:latin typeface="Raleway Light"/>
              <a:ea typeface="Raleway Light"/>
              <a:cs typeface="Raleway Light"/>
              <a:sym typeface="Raleway Light"/>
            </a:endParaRPr>
          </a:p>
          <a:p>
            <a:pPr indent="0" lvl="0" marL="0" marR="0" rtl="0" algn="just">
              <a:lnSpc>
                <a:spcPct val="115000"/>
              </a:lnSpc>
              <a:spcBef>
                <a:spcPts val="0"/>
              </a:spcBef>
              <a:spcAft>
                <a:spcPts val="0"/>
              </a:spcAft>
              <a:buClr>
                <a:srgbClr val="000000"/>
              </a:buClr>
              <a:buSzPts val="1800"/>
              <a:buFont typeface="Arial"/>
              <a:buNone/>
            </a:pPr>
            <a:r>
              <a:t/>
            </a:r>
            <a:endParaRPr b="0" i="0" sz="1800" u="none" cap="none" strike="noStrike">
              <a:solidFill>
                <a:schemeClr val="dk1"/>
              </a:solidFill>
              <a:latin typeface="Helvetica Neue Light"/>
              <a:ea typeface="Helvetica Neue Light"/>
              <a:cs typeface="Helvetica Neue Light"/>
              <a:sym typeface="Helvetica Neue Light"/>
            </a:endParaRPr>
          </a:p>
          <a:p>
            <a:pPr indent="0" lvl="0" marL="0" marR="0" rtl="0" algn="just">
              <a:lnSpc>
                <a:spcPct val="115000"/>
              </a:lnSpc>
              <a:spcBef>
                <a:spcPts val="0"/>
              </a:spcBef>
              <a:spcAft>
                <a:spcPts val="0"/>
              </a:spcAft>
              <a:buClr>
                <a:srgbClr val="000000"/>
              </a:buClr>
              <a:buSzPts val="1800"/>
              <a:buFont typeface="Arial"/>
              <a:buNone/>
            </a:pPr>
            <a:r>
              <a:t/>
            </a:r>
            <a:endParaRPr b="0" i="0" sz="1800" u="none" cap="none" strike="noStrike">
              <a:solidFill>
                <a:srgbClr val="444444"/>
              </a:solidFill>
              <a:highlight>
                <a:srgbClr val="FFFFFF"/>
              </a:highlight>
              <a:latin typeface="Helvetica Neue Light"/>
              <a:ea typeface="Helvetica Neue Light"/>
              <a:cs typeface="Helvetica Neue Light"/>
              <a:sym typeface="Helvetica Neue 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graphicFrame>
        <p:nvGraphicFramePr>
          <p:cNvPr id="335" name="Google Shape;335;p54"/>
          <p:cNvGraphicFramePr/>
          <p:nvPr/>
        </p:nvGraphicFramePr>
        <p:xfrm>
          <a:off x="1507988" y="1758830"/>
          <a:ext cx="3000000" cy="3000000"/>
        </p:xfrm>
        <a:graphic>
          <a:graphicData uri="http://schemas.openxmlformats.org/drawingml/2006/table">
            <a:tbl>
              <a:tblPr>
                <a:noFill/>
                <a:tableStyleId>{7BDC755F-510D-4B6F-A498-044D72821A75}</a:tableStyleId>
              </a:tblPr>
              <a:tblGrid>
                <a:gridCol w="5778125"/>
              </a:tblGrid>
              <a:tr h="2447725">
                <a:tc>
                  <a:txBody>
                    <a:bodyPr/>
                    <a:lstStyle/>
                    <a:p>
                      <a:pPr indent="0" lvl="0" marL="0" marR="0" rtl="0" algn="l">
                        <a:lnSpc>
                          <a:spcPct val="100000"/>
                        </a:lnSpc>
                        <a:spcBef>
                          <a:spcPts val="0"/>
                        </a:spcBef>
                        <a:spcAft>
                          <a:spcPts val="0"/>
                        </a:spcAft>
                        <a:buClr>
                          <a:srgbClr val="000000"/>
                        </a:buClr>
                        <a:buSzPts val="1600"/>
                        <a:buFont typeface="Arial"/>
                        <a:buNone/>
                      </a:pPr>
                      <a:r>
                        <a:rPr lang="en-GB" sz="1600">
                          <a:solidFill>
                            <a:srgbClr val="00FF00"/>
                          </a:solidFill>
                          <a:highlight>
                            <a:schemeClr val="dk1"/>
                          </a:highlight>
                          <a:latin typeface="Didact Gothic"/>
                          <a:ea typeface="Didact Gothic"/>
                          <a:cs typeface="Didact Gothic"/>
                          <a:sym typeface="Didact Gothic"/>
                        </a:rPr>
                        <a:t>cosmefulanito</a:t>
                      </a:r>
                      <a:r>
                        <a:rPr lang="en-GB" sz="1600" u="none" cap="none" strike="noStrike">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FFF00"/>
                          </a:solidFill>
                          <a:highlight>
                            <a:schemeClr val="dk1"/>
                          </a:highlight>
                          <a:latin typeface="Didact Gothic"/>
                          <a:ea typeface="Didact Gothic"/>
                          <a:cs typeface="Didact Gothic"/>
                          <a:sym typeface="Didact Gothic"/>
                        </a:rPr>
                        <a:t>/Documents/Proyectos/mi_repositorio</a:t>
                      </a:r>
                      <a:r>
                        <a:rPr lang="en-GB" sz="1600" u="none" cap="none" strike="noStrike">
                          <a:solidFill>
                            <a:srgbClr val="F3F3F3"/>
                          </a:solidFill>
                          <a:highlight>
                            <a:schemeClr val="dk1"/>
                          </a:highlight>
                          <a:latin typeface="Didact Gothic"/>
                          <a:ea typeface="Didact Gothic"/>
                          <a:cs typeface="Didact Gothic"/>
                          <a:sym typeface="Didact Gothic"/>
                        </a:rPr>
                        <a:t>$ </a:t>
                      </a:r>
                      <a:r>
                        <a:rPr lang="en-GB" sz="1600" u="none" cap="none" strike="noStrike">
                          <a:solidFill>
                            <a:srgbClr val="F3F3F3"/>
                          </a:solidFill>
                          <a:highlight>
                            <a:srgbClr val="000000"/>
                          </a:highlight>
                          <a:latin typeface="Didact Gothic"/>
                          <a:ea typeface="Didact Gothic"/>
                          <a:cs typeface="Didact Gothic"/>
                          <a:sym typeface="Didact Gothic"/>
                        </a:rPr>
                        <a:t>git status</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F3F3F3"/>
                          </a:solidFill>
                          <a:highlight>
                            <a:srgbClr val="000000"/>
                          </a:highlight>
                          <a:latin typeface="Didact Gothic"/>
                          <a:ea typeface="Didact Gothic"/>
                          <a:cs typeface="Didact Gothic"/>
                          <a:sym typeface="Didact Gothic"/>
                        </a:rPr>
                        <a:t>On branch master</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F3F3F3"/>
                          </a:solidFill>
                          <a:highlight>
                            <a:srgbClr val="000000"/>
                          </a:highlight>
                          <a:latin typeface="Didact Gothic"/>
                          <a:ea typeface="Didact Gothic"/>
                          <a:cs typeface="Didact Gothic"/>
                          <a:sym typeface="Didact Gothic"/>
                        </a:rPr>
                        <a:t>No commits yet</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F3F3F3"/>
                          </a:solidFill>
                          <a:highlight>
                            <a:srgbClr val="000000"/>
                          </a:highlight>
                          <a:latin typeface="Didact Gothic"/>
                          <a:ea typeface="Didact Gothic"/>
                          <a:cs typeface="Didact Gothic"/>
                          <a:sym typeface="Didact Gothic"/>
                        </a:rPr>
                        <a:t>Untracked files:</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F3F3F3"/>
                          </a:solidFill>
                          <a:highlight>
                            <a:srgbClr val="000000"/>
                          </a:highlight>
                          <a:latin typeface="Didact Gothic"/>
                          <a:ea typeface="Didact Gothic"/>
                          <a:cs typeface="Didact Gothic"/>
                          <a:sym typeface="Didact Gothic"/>
                        </a:rPr>
                        <a:t>  (use "git add &lt;file&gt;..." to include in what will be committed)</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F3F3F3"/>
                          </a:solidFill>
                          <a:highlight>
                            <a:srgbClr val="000000"/>
                          </a:highlight>
                          <a:latin typeface="Didact Gothic"/>
                          <a:ea typeface="Didact Gothic"/>
                          <a:cs typeface="Didact Gothic"/>
                          <a:sym typeface="Didact Gothic"/>
                        </a:rPr>
                        <a:t>        </a:t>
                      </a:r>
                      <a:r>
                        <a:rPr lang="en-GB" sz="1600" u="none" cap="none" strike="noStrike">
                          <a:solidFill>
                            <a:srgbClr val="FF0000"/>
                          </a:solidFill>
                          <a:highlight>
                            <a:srgbClr val="000000"/>
                          </a:highlight>
                          <a:latin typeface="Didact Gothic"/>
                          <a:ea typeface="Didact Gothic"/>
                          <a:cs typeface="Didact Gothic"/>
                          <a:sym typeface="Didact Gothic"/>
                        </a:rPr>
                        <a:t>index.html</a:t>
                      </a:r>
                      <a:endParaRPr sz="1600" u="none" cap="none" strike="noStrike">
                        <a:solidFill>
                          <a:srgbClr val="FF0000"/>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F3F3F3"/>
                          </a:solidFill>
                          <a:highlight>
                            <a:srgbClr val="000000"/>
                          </a:highlight>
                          <a:latin typeface="Didact Gothic"/>
                          <a:ea typeface="Didact Gothic"/>
                          <a:cs typeface="Didact Gothic"/>
                          <a:sym typeface="Didact Gothic"/>
                        </a:rPr>
                        <a:t>nothing added to commit but untracked files present (use "git add" to track)</a:t>
                      </a:r>
                      <a:endParaRPr sz="16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336" name="Google Shape;336;p54"/>
          <p:cNvSpPr txBox="1"/>
          <p:nvPr/>
        </p:nvSpPr>
        <p:spPr>
          <a:xfrm>
            <a:off x="1107150" y="952325"/>
            <a:ext cx="7460100" cy="697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800"/>
              <a:buFont typeface="Arial"/>
              <a:buNone/>
            </a:pPr>
            <a:r>
              <a:rPr lang="en-GB">
                <a:solidFill>
                  <a:schemeClr val="dk1"/>
                </a:solidFill>
                <a:latin typeface="Raleway Light"/>
                <a:ea typeface="Raleway Light"/>
                <a:cs typeface="Raleway Light"/>
                <a:sym typeface="Raleway Light"/>
              </a:rPr>
              <a:t>2. Creamos un archivo index.html que se guardará en el repositorio</a:t>
            </a:r>
            <a:endParaRPr>
              <a:solidFill>
                <a:schemeClr val="dk1"/>
              </a:solidFill>
              <a:latin typeface="Raleway Light"/>
              <a:ea typeface="Raleway Light"/>
              <a:cs typeface="Raleway Light"/>
              <a:sym typeface="Raleway Light"/>
            </a:endParaRPr>
          </a:p>
          <a:p>
            <a:pPr indent="0" lvl="0" marL="0" marR="0" rtl="0" algn="l">
              <a:lnSpc>
                <a:spcPct val="115000"/>
              </a:lnSpc>
              <a:spcBef>
                <a:spcPts val="0"/>
              </a:spcBef>
              <a:spcAft>
                <a:spcPts val="0"/>
              </a:spcAft>
              <a:buClr>
                <a:srgbClr val="000000"/>
              </a:buClr>
              <a:buSzPts val="1800"/>
              <a:buFont typeface="Arial"/>
              <a:buNone/>
            </a:pPr>
            <a:r>
              <a:rPr i="0" lang="en-GB" u="none" cap="none" strike="noStrike">
                <a:solidFill>
                  <a:schemeClr val="dk1"/>
                </a:solidFill>
                <a:latin typeface="Raleway Light"/>
                <a:ea typeface="Raleway Light"/>
                <a:cs typeface="Raleway Light"/>
                <a:sym typeface="Raleway Light"/>
              </a:rPr>
              <a:t>3. </a:t>
            </a:r>
            <a:r>
              <a:rPr lang="en-GB">
                <a:solidFill>
                  <a:schemeClr val="dk1"/>
                </a:solidFill>
                <a:latin typeface="Raleway Light"/>
                <a:ea typeface="Raleway Light"/>
                <a:cs typeface="Raleway Light"/>
                <a:sym typeface="Raleway Light"/>
              </a:rPr>
              <a:t>V</a:t>
            </a:r>
            <a:r>
              <a:rPr i="0" lang="en-GB" u="none" cap="none" strike="noStrike">
                <a:solidFill>
                  <a:schemeClr val="dk1"/>
                </a:solidFill>
                <a:latin typeface="Raleway Light"/>
                <a:ea typeface="Raleway Light"/>
                <a:cs typeface="Raleway Light"/>
                <a:sym typeface="Raleway Light"/>
              </a:rPr>
              <a:t>amos a la terminal y con </a:t>
            </a:r>
            <a:r>
              <a:rPr i="1" lang="en-GB" u="none" cap="none" strike="noStrike">
                <a:solidFill>
                  <a:schemeClr val="dk1"/>
                </a:solidFill>
                <a:latin typeface="Raleway Light"/>
                <a:ea typeface="Raleway Light"/>
                <a:cs typeface="Raleway Light"/>
                <a:sym typeface="Raleway Light"/>
              </a:rPr>
              <a:t>git status </a:t>
            </a:r>
            <a:r>
              <a:rPr i="0" lang="en-GB" u="none" cap="none" strike="noStrike">
                <a:solidFill>
                  <a:schemeClr val="dk1"/>
                </a:solidFill>
                <a:latin typeface="Raleway Light"/>
                <a:ea typeface="Raleway Light"/>
                <a:cs typeface="Raleway Light"/>
                <a:sym typeface="Raleway Light"/>
              </a:rPr>
              <a:t>chequeamos el estado de nuestro repositorio</a:t>
            </a:r>
            <a:endParaRPr i="0" u="none" cap="none" strike="noStrike">
              <a:solidFill>
                <a:schemeClr val="dk1"/>
              </a:solidFill>
              <a:latin typeface="Raleway Light"/>
              <a:ea typeface="Raleway Light"/>
              <a:cs typeface="Raleway Light"/>
              <a:sym typeface="Raleway Light"/>
            </a:endParaRPr>
          </a:p>
          <a:p>
            <a:pPr indent="0" lvl="0" marL="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444444"/>
              </a:solidFill>
              <a:latin typeface="Helvetica Neue Light"/>
              <a:ea typeface="Helvetica Neue Light"/>
              <a:cs typeface="Helvetica Neue Light"/>
              <a:sym typeface="Helvetica Neue Light"/>
            </a:endParaRPr>
          </a:p>
        </p:txBody>
      </p:sp>
      <p:sp>
        <p:nvSpPr>
          <p:cNvPr id="337" name="Google Shape;337;p54"/>
          <p:cNvSpPr txBox="1"/>
          <p:nvPr/>
        </p:nvSpPr>
        <p:spPr>
          <a:xfrm>
            <a:off x="643801" y="254525"/>
            <a:ext cx="7856400" cy="69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2000"/>
              </a:spcBef>
              <a:spcAft>
                <a:spcPts val="0"/>
              </a:spcAft>
              <a:buClr>
                <a:schemeClr val="dk1"/>
              </a:buClr>
              <a:buSzPts val="1100"/>
              <a:buFont typeface="Arial"/>
              <a:buNone/>
            </a:pPr>
            <a:r>
              <a:rPr b="1" lang="en-GB" sz="2000">
                <a:solidFill>
                  <a:schemeClr val="dk1"/>
                </a:solidFill>
                <a:latin typeface="Raleway"/>
                <a:ea typeface="Raleway"/>
                <a:cs typeface="Raleway"/>
                <a:sym typeface="Raleway"/>
              </a:rPr>
              <a:t>GIT STATUS</a:t>
            </a:r>
            <a:endParaRPr b="1" sz="2000">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i="1" sz="3800">
              <a:solidFill>
                <a:schemeClr val="dk1"/>
              </a:solidFill>
              <a:latin typeface="Anton"/>
              <a:ea typeface="Anton"/>
              <a:cs typeface="Anton"/>
              <a:sym typeface="Anto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9" name="Shape 99"/>
        <p:cNvGrpSpPr/>
        <p:nvPr/>
      </p:nvGrpSpPr>
      <p:grpSpPr>
        <a:xfrm>
          <a:off x="0" y="0"/>
          <a:ext cx="0" cy="0"/>
          <a:chOff x="0" y="0"/>
          <a:chExt cx="0" cy="0"/>
        </a:xfrm>
      </p:grpSpPr>
      <p:sp>
        <p:nvSpPr>
          <p:cNvPr id="100" name="Google Shape;100;p19"/>
          <p:cNvSpPr txBox="1"/>
          <p:nvPr/>
        </p:nvSpPr>
        <p:spPr>
          <a:xfrm>
            <a:off x="914549" y="568525"/>
            <a:ext cx="26418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300"/>
              </a:spcAft>
              <a:buClr>
                <a:schemeClr val="dk1"/>
              </a:buClr>
              <a:buSzPts val="1100"/>
              <a:buFont typeface="Arial"/>
              <a:buNone/>
            </a:pPr>
            <a:r>
              <a:rPr b="1" lang="en-GB" sz="2000">
                <a:solidFill>
                  <a:schemeClr val="dk1"/>
                </a:solidFill>
                <a:latin typeface="Raleway"/>
                <a:ea typeface="Raleway"/>
                <a:cs typeface="Raleway"/>
                <a:sym typeface="Raleway"/>
              </a:rPr>
              <a:t>¿Qué es git?</a:t>
            </a:r>
            <a:endParaRPr b="1" sz="2000">
              <a:latin typeface="Raleway"/>
              <a:ea typeface="Raleway"/>
              <a:cs typeface="Raleway"/>
              <a:sym typeface="Raleway"/>
            </a:endParaRPr>
          </a:p>
        </p:txBody>
      </p:sp>
      <p:sp>
        <p:nvSpPr>
          <p:cNvPr id="101" name="Google Shape;101;p19"/>
          <p:cNvSpPr txBox="1"/>
          <p:nvPr/>
        </p:nvSpPr>
        <p:spPr>
          <a:xfrm>
            <a:off x="351900" y="4278725"/>
            <a:ext cx="8440200" cy="393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100"/>
              <a:buFont typeface="Arial"/>
              <a:buNone/>
            </a:pPr>
            <a:r>
              <a:rPr b="1" i="1" lang="en-GB" sz="1100" u="none" cap="none" strike="noStrike">
                <a:solidFill>
                  <a:schemeClr val="dk1"/>
                </a:solidFill>
                <a:latin typeface="Helvetica Neue"/>
                <a:ea typeface="Helvetica Neue"/>
                <a:cs typeface="Helvetica Neue"/>
                <a:sym typeface="Helvetica Neue"/>
              </a:rPr>
              <a:t>Nota:</a:t>
            </a:r>
            <a:r>
              <a:rPr b="0" i="1" lang="en-GB" sz="1100" u="none" cap="none" strike="noStrike">
                <a:solidFill>
                  <a:schemeClr val="dk1"/>
                </a:solidFill>
                <a:latin typeface="Helvetica Neue Light"/>
                <a:ea typeface="Helvetica Neue Light"/>
                <a:cs typeface="Helvetica Neue Light"/>
                <a:sym typeface="Helvetica Neue Light"/>
              </a:rPr>
              <a:t> toda la información de esta unidad la puedes encontrar en más detalle en la página oficial de Git : </a:t>
            </a:r>
            <a:r>
              <a:rPr b="0" i="1" lang="en-GB" sz="1100" u="sng" cap="none" strike="noStrike">
                <a:solidFill>
                  <a:srgbClr val="1155CC"/>
                </a:solidFill>
                <a:latin typeface="Helvetica Neue Light"/>
                <a:ea typeface="Helvetica Neue Light"/>
                <a:cs typeface="Helvetica Neue Light"/>
                <a:sym typeface="Helvetica Neue Light"/>
                <a:hlinkClick r:id="rId3">
                  <a:extLst>
                    <a:ext uri="{A12FA001-AC4F-418D-AE19-62706E023703}">
                      <ahyp:hlinkClr val="tx"/>
                    </a:ext>
                  </a:extLst>
                </a:hlinkClick>
              </a:rPr>
              <a:t>https://git-scm.com/book/es/v1/</a:t>
            </a:r>
            <a:r>
              <a:rPr b="0" i="1" lang="en-GB" sz="1100" u="none" cap="none" strike="noStrike">
                <a:solidFill>
                  <a:schemeClr val="dk1"/>
                </a:solidFill>
                <a:latin typeface="Helvetica Neue Light"/>
                <a:ea typeface="Helvetica Neue Light"/>
                <a:cs typeface="Helvetica Neue Light"/>
                <a:sym typeface="Helvetica Neue Light"/>
              </a:rPr>
              <a:t> </a:t>
            </a:r>
            <a:br>
              <a:rPr b="0" i="0" lang="en-GB" sz="1300" u="none" cap="none" strike="noStrike">
                <a:solidFill>
                  <a:schemeClr val="dk1"/>
                </a:solidFill>
                <a:latin typeface="Helvetica Neue Light"/>
                <a:ea typeface="Helvetica Neue Light"/>
                <a:cs typeface="Helvetica Neue Light"/>
                <a:sym typeface="Helvetica Neue Light"/>
              </a:rPr>
            </a:br>
            <a:endParaRPr b="0" i="0" sz="1500" u="none" cap="none" strike="noStrike">
              <a:solidFill>
                <a:srgbClr val="000000"/>
              </a:solidFill>
              <a:latin typeface="Helvetica Neue Light"/>
              <a:ea typeface="Helvetica Neue Light"/>
              <a:cs typeface="Helvetica Neue Light"/>
              <a:sym typeface="Helvetica Neue Light"/>
            </a:endParaRPr>
          </a:p>
        </p:txBody>
      </p:sp>
      <p:sp>
        <p:nvSpPr>
          <p:cNvPr id="102" name="Google Shape;102;p19"/>
          <p:cNvSpPr txBox="1"/>
          <p:nvPr/>
        </p:nvSpPr>
        <p:spPr>
          <a:xfrm>
            <a:off x="1998300" y="1939350"/>
            <a:ext cx="5147400" cy="1264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chemeClr val="dk1"/>
                </a:solidFill>
                <a:latin typeface="Raleway Light"/>
                <a:ea typeface="Raleway Light"/>
                <a:cs typeface="Raleway Light"/>
                <a:sym typeface="Raleway Light"/>
              </a:rPr>
              <a:t>Git es un sistema de control de versiones gratuito y de código abierto, diseñado para manejar desde pequeños a grandes proyectos de manera rápida y eficaz. Se entiende como control de versiones a todas las herramientas que nos permiten hacer modificaciones en nuestro proyecto. Este sistema registra los cambios realizados sobre un archivo o conjunto de archivos a lo largo del tiempo.</a:t>
            </a:r>
            <a:endParaRPr i="0" u="none" cap="none" strike="noStrike">
              <a:solidFill>
                <a:schemeClr val="dk1"/>
              </a:solidFill>
              <a:latin typeface="Raleway Light"/>
              <a:ea typeface="Raleway Light"/>
              <a:cs typeface="Raleway Light"/>
              <a:sym typeface="Raleway Light"/>
            </a:endParaRPr>
          </a:p>
        </p:txBody>
      </p:sp>
      <p:pic>
        <p:nvPicPr>
          <p:cNvPr id="103" name="Google Shape;103;p19"/>
          <p:cNvPicPr preferRelativeResize="0"/>
          <p:nvPr/>
        </p:nvPicPr>
        <p:blipFill rotWithShape="1">
          <a:blip r:embed="rId4">
            <a:alphaModFix/>
          </a:blip>
          <a:srcRect b="0" l="0" r="0" t="0"/>
          <a:stretch/>
        </p:blipFill>
        <p:spPr>
          <a:xfrm>
            <a:off x="6392751" y="229550"/>
            <a:ext cx="2480451" cy="10367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5"/>
          <p:cNvSpPr txBox="1"/>
          <p:nvPr/>
        </p:nvSpPr>
        <p:spPr>
          <a:xfrm>
            <a:off x="858600" y="365250"/>
            <a:ext cx="74268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4000"/>
              <a:buFont typeface="Arial"/>
              <a:buNone/>
            </a:pPr>
            <a:r>
              <a:rPr b="1" lang="en-GB" sz="2100">
                <a:latin typeface="Raleway"/>
                <a:ea typeface="Raleway"/>
                <a:cs typeface="Raleway"/>
                <a:sym typeface="Raleway"/>
              </a:rPr>
              <a:t>G</a:t>
            </a:r>
            <a:r>
              <a:rPr b="1" lang="en-GB" sz="2100">
                <a:latin typeface="Raleway"/>
                <a:ea typeface="Raleway"/>
                <a:cs typeface="Raleway"/>
                <a:sym typeface="Raleway"/>
              </a:rPr>
              <a:t>it: ¿recuerdan los 3 estados?</a:t>
            </a:r>
            <a:endParaRPr b="1" sz="2100" u="none" cap="none" strike="noStrike">
              <a:solidFill>
                <a:srgbClr val="000000"/>
              </a:solidFill>
              <a:latin typeface="Raleway"/>
              <a:ea typeface="Raleway"/>
              <a:cs typeface="Raleway"/>
              <a:sym typeface="Raleway"/>
            </a:endParaRPr>
          </a:p>
        </p:txBody>
      </p:sp>
      <p:pic>
        <p:nvPicPr>
          <p:cNvPr id="343" name="Google Shape;343;p55"/>
          <p:cNvPicPr preferRelativeResize="0"/>
          <p:nvPr/>
        </p:nvPicPr>
        <p:blipFill rotWithShape="1">
          <a:blip r:embed="rId3">
            <a:alphaModFix/>
          </a:blip>
          <a:srcRect b="0" l="0" r="0" t="0"/>
          <a:stretch/>
        </p:blipFill>
        <p:spPr>
          <a:xfrm>
            <a:off x="3913850" y="1270923"/>
            <a:ext cx="4547926" cy="3039749"/>
          </a:xfrm>
          <a:prstGeom prst="rect">
            <a:avLst/>
          </a:prstGeom>
          <a:noFill/>
          <a:ln>
            <a:noFill/>
          </a:ln>
        </p:spPr>
      </p:pic>
      <p:cxnSp>
        <p:nvCxnSpPr>
          <p:cNvPr id="344" name="Google Shape;344;p55"/>
          <p:cNvCxnSpPr/>
          <p:nvPr/>
        </p:nvCxnSpPr>
        <p:spPr>
          <a:xfrm>
            <a:off x="2307975" y="1677525"/>
            <a:ext cx="1372500" cy="0"/>
          </a:xfrm>
          <a:prstGeom prst="straightConnector1">
            <a:avLst/>
          </a:prstGeom>
          <a:noFill/>
          <a:ln cap="flat" cmpd="sng" w="28575">
            <a:solidFill>
              <a:srgbClr val="FF0000"/>
            </a:solidFill>
            <a:prstDash val="solid"/>
            <a:round/>
            <a:headEnd len="sm" w="sm" type="none"/>
            <a:tailEnd len="med" w="med" type="triangle"/>
          </a:ln>
        </p:spPr>
      </p:cxnSp>
      <p:sp>
        <p:nvSpPr>
          <p:cNvPr id="345" name="Google Shape;345;p55"/>
          <p:cNvSpPr txBox="1"/>
          <p:nvPr/>
        </p:nvSpPr>
        <p:spPr>
          <a:xfrm>
            <a:off x="794275" y="1330925"/>
            <a:ext cx="1456500" cy="1128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0" lang="en-GB" sz="1500" u="none" cap="none" strike="noStrike">
                <a:solidFill>
                  <a:srgbClr val="000000"/>
                </a:solidFill>
                <a:latin typeface="Raleway Light"/>
                <a:ea typeface="Raleway Light"/>
                <a:cs typeface="Raleway Light"/>
                <a:sym typeface="Raleway Light"/>
              </a:rPr>
              <a:t>Estamos aquí con el</a:t>
            </a:r>
            <a:r>
              <a:rPr b="1" i="0" lang="en-GB" sz="1500" u="none" cap="none" strike="noStrike">
                <a:solidFill>
                  <a:srgbClr val="000000"/>
                </a:solidFill>
                <a:latin typeface="Raleway"/>
                <a:ea typeface="Raleway"/>
                <a:cs typeface="Raleway"/>
                <a:sym typeface="Raleway"/>
              </a:rPr>
              <a:t> </a:t>
            </a:r>
            <a:r>
              <a:rPr b="1" i="1" lang="en-GB" sz="1500" u="none" cap="none" strike="noStrike">
                <a:solidFill>
                  <a:srgbClr val="000000"/>
                </a:solidFill>
                <a:latin typeface="Raleway"/>
                <a:ea typeface="Raleway"/>
                <a:cs typeface="Raleway"/>
                <a:sym typeface="Raleway"/>
              </a:rPr>
              <a:t>index.html </a:t>
            </a:r>
            <a:r>
              <a:rPr i="0" lang="en-GB" sz="1500" u="none" cap="none" strike="noStrike">
                <a:solidFill>
                  <a:srgbClr val="000000"/>
                </a:solidFill>
                <a:latin typeface="Raleway Light"/>
                <a:ea typeface="Raleway Light"/>
                <a:cs typeface="Raleway Light"/>
                <a:sym typeface="Raleway Light"/>
              </a:rPr>
              <a:t>creado.</a:t>
            </a:r>
            <a:endParaRPr i="0" sz="1500" u="none" cap="none" strike="noStrike">
              <a:solidFill>
                <a:srgbClr val="000000"/>
              </a:solidFill>
              <a:latin typeface="Raleway Light"/>
              <a:ea typeface="Raleway Light"/>
              <a:cs typeface="Raleway Light"/>
              <a:sym typeface="Raleway Ligh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6"/>
          <p:cNvSpPr txBox="1"/>
          <p:nvPr/>
        </p:nvSpPr>
        <p:spPr>
          <a:xfrm>
            <a:off x="643801" y="60152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2400" u="none" cap="none" strike="noStrike">
                <a:solidFill>
                  <a:schemeClr val="dk1"/>
                </a:solidFill>
                <a:latin typeface="Raleway"/>
                <a:ea typeface="Raleway"/>
                <a:cs typeface="Raleway"/>
                <a:sym typeface="Raleway"/>
              </a:rPr>
              <a:t>GIT ADD  </a:t>
            </a:r>
            <a:endParaRPr b="1" sz="2400" u="none" cap="none" strike="noStrike">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351" name="Google Shape;351;p56"/>
          <p:cNvSpPr txBox="1"/>
          <p:nvPr/>
        </p:nvSpPr>
        <p:spPr>
          <a:xfrm>
            <a:off x="1047450" y="1877375"/>
            <a:ext cx="7049100" cy="2040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i="0" lang="en-GB" u="none" cap="none" strike="noStrike">
                <a:solidFill>
                  <a:schemeClr val="dk1"/>
                </a:solidFill>
                <a:latin typeface="Raleway Light"/>
                <a:ea typeface="Raleway Light"/>
                <a:cs typeface="Raleway Light"/>
                <a:sym typeface="Raleway Light"/>
              </a:rPr>
              <a:t>Ahora se necesita </a:t>
            </a:r>
            <a:r>
              <a:rPr b="1" i="0" lang="en-GB" u="none" cap="none" strike="noStrike">
                <a:solidFill>
                  <a:schemeClr val="dk1"/>
                </a:solidFill>
                <a:latin typeface="Raleway"/>
                <a:ea typeface="Raleway"/>
                <a:cs typeface="Raleway"/>
                <a:sym typeface="Raleway"/>
              </a:rPr>
              <a:t>agregar el o los archivos al Staging Area</a:t>
            </a:r>
            <a:r>
              <a:rPr i="0" lang="en-GB" u="none" cap="none" strike="noStrike">
                <a:solidFill>
                  <a:schemeClr val="dk1"/>
                </a:solidFill>
                <a:latin typeface="Raleway Light"/>
                <a:ea typeface="Raleway Light"/>
                <a:cs typeface="Raleway Light"/>
                <a:sym typeface="Raleway Light"/>
              </a:rPr>
              <a:t>. En nuestro caso, para el </a:t>
            </a:r>
            <a:r>
              <a:rPr b="1" i="0" lang="en-GB" u="none" cap="none" strike="noStrike">
                <a:solidFill>
                  <a:schemeClr val="dk1"/>
                </a:solidFill>
                <a:latin typeface="Raleway"/>
                <a:ea typeface="Raleway"/>
                <a:cs typeface="Raleway"/>
                <a:sym typeface="Raleway"/>
              </a:rPr>
              <a:t>index.html vamos a usar el comando </a:t>
            </a:r>
            <a:r>
              <a:rPr b="1" i="1" lang="en-GB" u="none" cap="none" strike="noStrike">
                <a:solidFill>
                  <a:schemeClr val="dk1"/>
                </a:solidFill>
                <a:latin typeface="Raleway"/>
                <a:ea typeface="Raleway"/>
                <a:cs typeface="Raleway"/>
                <a:sym typeface="Raleway"/>
              </a:rPr>
              <a:t>git add + el nombre del archivo</a:t>
            </a:r>
            <a:r>
              <a:rPr i="1" lang="en-GB" u="none" cap="none" strike="noStrike">
                <a:solidFill>
                  <a:schemeClr val="dk1"/>
                </a:solidFill>
                <a:latin typeface="Raleway Light"/>
                <a:ea typeface="Raleway Light"/>
                <a:cs typeface="Raleway Light"/>
                <a:sym typeface="Raleway Light"/>
              </a:rPr>
              <a:t>, </a:t>
            </a:r>
            <a:r>
              <a:rPr i="0" lang="en-GB" u="none" cap="none" strike="noStrike">
                <a:solidFill>
                  <a:schemeClr val="dk1"/>
                </a:solidFill>
                <a:latin typeface="Raleway Light"/>
                <a:ea typeface="Raleway Light"/>
                <a:cs typeface="Raleway Light"/>
                <a:sym typeface="Raleway Light"/>
              </a:rPr>
              <a:t>lo cual permite adherir el archivo para subirlo luego al repositorio. También se puede usar </a:t>
            </a:r>
            <a:r>
              <a:rPr b="1" i="1" lang="en-GB" u="none" cap="none" strike="noStrike">
                <a:solidFill>
                  <a:schemeClr val="dk1"/>
                </a:solidFill>
                <a:latin typeface="Raleway"/>
                <a:ea typeface="Raleway"/>
                <a:cs typeface="Raleway"/>
                <a:sym typeface="Raleway"/>
              </a:rPr>
              <a:t>git add .</a:t>
            </a:r>
            <a:r>
              <a:rPr i="1" lang="en-GB" u="none" cap="none" strike="noStrike">
                <a:solidFill>
                  <a:schemeClr val="dk1"/>
                </a:solidFill>
                <a:latin typeface="Raleway Light"/>
                <a:ea typeface="Raleway Light"/>
                <a:cs typeface="Raleway Light"/>
                <a:sym typeface="Raleway Light"/>
              </a:rPr>
              <a:t> </a:t>
            </a:r>
            <a:r>
              <a:rPr i="0" lang="en-GB" u="none" cap="none" strike="noStrike">
                <a:solidFill>
                  <a:schemeClr val="dk1"/>
                </a:solidFill>
                <a:latin typeface="Raleway Light"/>
                <a:ea typeface="Raleway Light"/>
                <a:cs typeface="Raleway Light"/>
                <a:sym typeface="Raleway Light"/>
              </a:rPr>
              <a:t>que adhiere todos los archivos nuevos.</a:t>
            </a:r>
            <a:endParaRPr i="0" u="none" cap="none" strike="noStrike">
              <a:solidFill>
                <a:schemeClr val="dk1"/>
              </a:solidFill>
              <a:latin typeface="Raleway Light"/>
              <a:ea typeface="Raleway Light"/>
              <a:cs typeface="Raleway Light"/>
              <a:sym typeface="Raleway Light"/>
            </a:endParaRPr>
          </a:p>
          <a:p>
            <a:pPr indent="0" lvl="0" marL="0" marR="0" rtl="0" algn="ctr">
              <a:lnSpc>
                <a:spcPct val="115000"/>
              </a:lnSpc>
              <a:spcBef>
                <a:spcPts val="0"/>
              </a:spcBef>
              <a:spcAft>
                <a:spcPts val="0"/>
              </a:spcAft>
              <a:buClr>
                <a:srgbClr val="000000"/>
              </a:buClr>
              <a:buSzPts val="2000"/>
              <a:buFont typeface="Arial"/>
              <a:buNone/>
            </a:pPr>
            <a:r>
              <a:t/>
            </a:r>
            <a:endParaRPr i="0" u="none" cap="none" strike="noStrike">
              <a:solidFill>
                <a:schemeClr val="dk1"/>
              </a:solidFill>
              <a:latin typeface="Raleway Light"/>
              <a:ea typeface="Raleway Light"/>
              <a:cs typeface="Raleway Light"/>
              <a:sym typeface="Raleway Light"/>
            </a:endParaRPr>
          </a:p>
          <a:p>
            <a:pPr indent="0" lvl="0" marL="0" marR="0" rtl="0" algn="ctr">
              <a:lnSpc>
                <a:spcPct val="115000"/>
              </a:lnSpc>
              <a:spcBef>
                <a:spcPts val="0"/>
              </a:spcBef>
              <a:spcAft>
                <a:spcPts val="0"/>
              </a:spcAft>
              <a:buClr>
                <a:srgbClr val="000000"/>
              </a:buClr>
              <a:buSzPts val="2000"/>
              <a:buFont typeface="Arial"/>
              <a:buNone/>
            </a:pPr>
            <a:r>
              <a:rPr i="0" lang="en-GB" u="none" cap="none" strike="noStrike">
                <a:solidFill>
                  <a:schemeClr val="dk1"/>
                </a:solidFill>
                <a:latin typeface="Raleway Light"/>
                <a:ea typeface="Raleway Light"/>
                <a:cs typeface="Raleway Light"/>
                <a:sym typeface="Raleway Light"/>
              </a:rPr>
              <a:t>Para verificar si funciono, nuevamente utilizamos </a:t>
            </a:r>
            <a:r>
              <a:rPr b="1" i="1" lang="en-GB" u="none" cap="none" strike="noStrike">
                <a:solidFill>
                  <a:schemeClr val="dk1"/>
                </a:solidFill>
                <a:latin typeface="Raleway"/>
                <a:ea typeface="Raleway"/>
                <a:cs typeface="Raleway"/>
                <a:sym typeface="Raleway"/>
              </a:rPr>
              <a:t>git status</a:t>
            </a:r>
            <a:r>
              <a:rPr i="1" lang="en-GB" u="none" cap="none" strike="noStrike">
                <a:solidFill>
                  <a:schemeClr val="dk1"/>
                </a:solidFill>
                <a:latin typeface="Raleway Light"/>
                <a:ea typeface="Raleway Light"/>
                <a:cs typeface="Raleway Light"/>
                <a:sym typeface="Raleway Light"/>
              </a:rPr>
              <a:t>.</a:t>
            </a:r>
            <a:endParaRPr i="1" u="none" cap="none" strike="noStrike">
              <a:solidFill>
                <a:srgbClr val="1C3643"/>
              </a:solidFill>
              <a:latin typeface="Raleway Light"/>
              <a:ea typeface="Raleway Light"/>
              <a:cs typeface="Raleway Light"/>
              <a:sym typeface="Raleway Ligh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graphicFrame>
        <p:nvGraphicFramePr>
          <p:cNvPr id="356" name="Google Shape;356;p57"/>
          <p:cNvGraphicFramePr/>
          <p:nvPr/>
        </p:nvGraphicFramePr>
        <p:xfrm>
          <a:off x="432725" y="1608313"/>
          <a:ext cx="3000000" cy="3000000"/>
        </p:xfrm>
        <a:graphic>
          <a:graphicData uri="http://schemas.openxmlformats.org/drawingml/2006/table">
            <a:tbl>
              <a:tblPr>
                <a:noFill/>
                <a:tableStyleId>{7BDC755F-510D-4B6F-A498-044D72821A75}</a:tableStyleId>
              </a:tblPr>
              <a:tblGrid>
                <a:gridCol w="8435575"/>
              </a:tblGrid>
              <a:tr h="12700">
                <a:tc>
                  <a:txBody>
                    <a:bodyPr/>
                    <a:lstStyle/>
                    <a:p>
                      <a:pPr indent="0" lvl="0" marL="0" marR="0" rtl="0" algn="l">
                        <a:lnSpc>
                          <a:spcPct val="100000"/>
                        </a:lnSpc>
                        <a:spcBef>
                          <a:spcPts val="0"/>
                        </a:spcBef>
                        <a:spcAft>
                          <a:spcPts val="0"/>
                        </a:spcAft>
                        <a:buClr>
                          <a:srgbClr val="000000"/>
                        </a:buClr>
                        <a:buSzPts val="1600"/>
                        <a:buFont typeface="Arial"/>
                        <a:buNone/>
                      </a:pPr>
                      <a:r>
                        <a:rPr lang="en-GB" sz="1600">
                          <a:solidFill>
                            <a:srgbClr val="00FF00"/>
                          </a:solidFill>
                          <a:highlight>
                            <a:schemeClr val="dk1"/>
                          </a:highlight>
                          <a:latin typeface="Didact Gothic"/>
                          <a:ea typeface="Didact Gothic"/>
                          <a:cs typeface="Didact Gothic"/>
                          <a:sym typeface="Didact Gothic"/>
                        </a:rPr>
                        <a:t>cosmefulanito</a:t>
                      </a:r>
                      <a:r>
                        <a:rPr lang="en-GB" sz="1600" u="none" cap="none" strike="noStrike">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FFF00"/>
                          </a:solidFill>
                          <a:highlight>
                            <a:schemeClr val="dk1"/>
                          </a:highlight>
                          <a:latin typeface="Didact Gothic"/>
                          <a:ea typeface="Didact Gothic"/>
                          <a:cs typeface="Didact Gothic"/>
                          <a:sym typeface="Didact Gothic"/>
                        </a:rPr>
                        <a:t>/Documents/Proyectos/mi_repositorio</a:t>
                      </a:r>
                      <a:r>
                        <a:rPr lang="en-GB" sz="1600" u="none" cap="none" strike="noStrike">
                          <a:solidFill>
                            <a:srgbClr val="F3F3F3"/>
                          </a:solidFill>
                          <a:highlight>
                            <a:schemeClr val="dk1"/>
                          </a:highlight>
                          <a:latin typeface="Didact Gothic"/>
                          <a:ea typeface="Didact Gothic"/>
                          <a:cs typeface="Didact Gothic"/>
                          <a:sym typeface="Didact Gothic"/>
                        </a:rPr>
                        <a:t>$</a:t>
                      </a:r>
                      <a:r>
                        <a:rPr lang="en-GB" sz="1800" u="none" cap="none" strike="noStrike">
                          <a:solidFill>
                            <a:srgbClr val="F3F3F3"/>
                          </a:solidFill>
                          <a:highlight>
                            <a:srgbClr val="000000"/>
                          </a:highlight>
                          <a:latin typeface="Didact Gothic"/>
                          <a:ea typeface="Didact Gothic"/>
                          <a:cs typeface="Didact Gothic"/>
                          <a:sym typeface="Didact Gothic"/>
                        </a:rPr>
                        <a:t> git add index.html</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a:solidFill>
                            <a:srgbClr val="00FF00"/>
                          </a:solidFill>
                          <a:highlight>
                            <a:schemeClr val="dk1"/>
                          </a:highlight>
                          <a:latin typeface="Didact Gothic"/>
                          <a:ea typeface="Didact Gothic"/>
                          <a:cs typeface="Didact Gothic"/>
                          <a:sym typeface="Didact Gothic"/>
                        </a:rPr>
                        <a:t>cosmefulanito</a:t>
                      </a:r>
                      <a:r>
                        <a:rPr lang="en-GB" sz="1600" u="none" cap="none" strike="noStrike">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FFF00"/>
                          </a:solidFill>
                          <a:highlight>
                            <a:schemeClr val="dk1"/>
                          </a:highlight>
                          <a:latin typeface="Didact Gothic"/>
                          <a:ea typeface="Didact Gothic"/>
                          <a:cs typeface="Didact Gothic"/>
                          <a:sym typeface="Didact Gothic"/>
                        </a:rPr>
                        <a:t>/Documents/Proyectos/mi_repositorio</a:t>
                      </a:r>
                      <a:r>
                        <a:rPr lang="en-GB" sz="1600" u="none" cap="none" strike="noStrike">
                          <a:solidFill>
                            <a:srgbClr val="F3F3F3"/>
                          </a:solidFill>
                          <a:highlight>
                            <a:schemeClr val="dk1"/>
                          </a:highlight>
                          <a:latin typeface="Didact Gothic"/>
                          <a:ea typeface="Didact Gothic"/>
                          <a:cs typeface="Didact Gothic"/>
                          <a:sym typeface="Didact Gothic"/>
                        </a:rPr>
                        <a:t>$</a:t>
                      </a:r>
                      <a:r>
                        <a:rPr lang="en-GB" sz="1800" u="none" cap="none" strike="noStrike">
                          <a:solidFill>
                            <a:srgbClr val="F3F3F3"/>
                          </a:solidFill>
                          <a:highlight>
                            <a:srgbClr val="000000"/>
                          </a:highlight>
                          <a:latin typeface="Didact Gothic"/>
                          <a:ea typeface="Didact Gothic"/>
                          <a:cs typeface="Didact Gothic"/>
                          <a:sym typeface="Didact Gothic"/>
                        </a:rPr>
                        <a:t> git status</a:t>
                      </a:r>
                      <a:br>
                        <a:rPr lang="en-GB" sz="1800" u="none" cap="none" strike="noStrike">
                          <a:solidFill>
                            <a:srgbClr val="F3F3F3"/>
                          </a:solidFill>
                          <a:highlight>
                            <a:srgbClr val="000000"/>
                          </a:highlight>
                          <a:latin typeface="Didact Gothic"/>
                          <a:ea typeface="Didact Gothic"/>
                          <a:cs typeface="Didact Gothic"/>
                          <a:sym typeface="Didact Gothic"/>
                        </a:rPr>
                      </a:br>
                      <a:r>
                        <a:rPr lang="en-GB" sz="1800" u="none" cap="none" strike="noStrike">
                          <a:solidFill>
                            <a:srgbClr val="F3F3F3"/>
                          </a:solidFill>
                          <a:highlight>
                            <a:srgbClr val="000000"/>
                          </a:highlight>
                          <a:latin typeface="Didact Gothic"/>
                          <a:ea typeface="Didact Gothic"/>
                          <a:cs typeface="Didact Gothic"/>
                          <a:sym typeface="Didact Gothic"/>
                        </a:rPr>
                        <a:t>On branch master</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No commits yet</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Changes to be committed:</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  (use "git rm --cached &lt;file&gt;..." to unstage)</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     </a:t>
                      </a:r>
                      <a:r>
                        <a:rPr lang="en-GB" sz="1800" u="none" cap="none" strike="noStrike">
                          <a:solidFill>
                            <a:srgbClr val="6AA84F"/>
                          </a:solidFill>
                          <a:highlight>
                            <a:srgbClr val="000000"/>
                          </a:highlight>
                          <a:latin typeface="Didact Gothic"/>
                          <a:ea typeface="Didact Gothic"/>
                          <a:cs typeface="Didact Gothic"/>
                          <a:sym typeface="Didact Gothic"/>
                        </a:rPr>
                        <a:t>   new file:   index.html</a:t>
                      </a:r>
                      <a:endParaRPr sz="18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357" name="Google Shape;357;p57"/>
          <p:cNvSpPr txBox="1"/>
          <p:nvPr/>
        </p:nvSpPr>
        <p:spPr>
          <a:xfrm>
            <a:off x="643801" y="5475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2400">
                <a:solidFill>
                  <a:schemeClr val="dk1"/>
                </a:solidFill>
                <a:latin typeface="Raleway"/>
                <a:ea typeface="Raleway"/>
                <a:cs typeface="Raleway"/>
                <a:sym typeface="Raleway"/>
              </a:rPr>
              <a:t>GIT ADD </a:t>
            </a:r>
            <a:endParaRPr i="1" sz="3800">
              <a:solidFill>
                <a:schemeClr val="dk1"/>
              </a:solidFill>
              <a:latin typeface="Anton"/>
              <a:ea typeface="Anton"/>
              <a:cs typeface="Anton"/>
              <a:sym typeface="Anton"/>
            </a:endParaRPr>
          </a:p>
          <a:p>
            <a:pPr indent="0" lvl="0" marL="0" marR="0" rtl="0" algn="ctr">
              <a:lnSpc>
                <a:spcPct val="115000"/>
              </a:lnSpc>
              <a:spcBef>
                <a:spcPts val="2000"/>
              </a:spcBef>
              <a:spcAft>
                <a:spcPts val="0"/>
              </a:spcAft>
              <a:buClr>
                <a:schemeClr val="dk1"/>
              </a:buClr>
              <a:buSzPts val="1100"/>
              <a:buFont typeface="Arial"/>
              <a:buNone/>
            </a:pPr>
            <a:r>
              <a:t/>
            </a:r>
            <a:endParaRPr i="1" sz="3800">
              <a:solidFill>
                <a:schemeClr val="dk1"/>
              </a:solidFill>
              <a:latin typeface="Anton"/>
              <a:ea typeface="Anton"/>
              <a:cs typeface="Anton"/>
              <a:sym typeface="Anton"/>
            </a:endParaRPr>
          </a:p>
          <a:p>
            <a:pPr indent="0" lvl="0" marL="0" rtl="0" algn="ctr">
              <a:lnSpc>
                <a:spcPct val="115000"/>
              </a:lnSpc>
              <a:spcBef>
                <a:spcPts val="2000"/>
              </a:spcBef>
              <a:spcAft>
                <a:spcPts val="0"/>
              </a:spcAft>
              <a:buClr>
                <a:schemeClr val="dk1"/>
              </a:buClr>
              <a:buSzPts val="1100"/>
              <a:buFont typeface="Arial"/>
              <a:buNone/>
            </a:pPr>
            <a:r>
              <a:rPr b="1" lang="en-GB" sz="2400">
                <a:solidFill>
                  <a:schemeClr val="dk1"/>
                </a:solidFill>
                <a:latin typeface="Raleway"/>
                <a:ea typeface="Raleway"/>
                <a:cs typeface="Raleway"/>
                <a:sym typeface="Raleway"/>
              </a:rPr>
              <a:t>GIT ADD  </a:t>
            </a:r>
            <a:endParaRPr b="1" sz="2400">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i="1" sz="3800">
              <a:solidFill>
                <a:schemeClr val="dk1"/>
              </a:solidFill>
              <a:latin typeface="Anton"/>
              <a:ea typeface="Anton"/>
              <a:cs typeface="Anton"/>
              <a:sym typeface="Anton"/>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pic>
        <p:nvPicPr>
          <p:cNvPr id="362" name="Google Shape;362;p58"/>
          <p:cNvPicPr preferRelativeResize="0"/>
          <p:nvPr/>
        </p:nvPicPr>
        <p:blipFill rotWithShape="1">
          <a:blip r:embed="rId3">
            <a:alphaModFix/>
          </a:blip>
          <a:srcRect b="0" l="0" r="0" t="0"/>
          <a:stretch/>
        </p:blipFill>
        <p:spPr>
          <a:xfrm>
            <a:off x="3737550" y="1231249"/>
            <a:ext cx="4755574" cy="3178550"/>
          </a:xfrm>
          <a:prstGeom prst="rect">
            <a:avLst/>
          </a:prstGeom>
          <a:noFill/>
          <a:ln>
            <a:noFill/>
          </a:ln>
        </p:spPr>
      </p:pic>
      <p:cxnSp>
        <p:nvCxnSpPr>
          <p:cNvPr id="363" name="Google Shape;363;p58"/>
          <p:cNvCxnSpPr/>
          <p:nvPr/>
        </p:nvCxnSpPr>
        <p:spPr>
          <a:xfrm>
            <a:off x="2307975" y="2820525"/>
            <a:ext cx="1372500" cy="0"/>
          </a:xfrm>
          <a:prstGeom prst="straightConnector1">
            <a:avLst/>
          </a:prstGeom>
          <a:noFill/>
          <a:ln cap="flat" cmpd="sng" w="28575">
            <a:solidFill>
              <a:srgbClr val="FF0000"/>
            </a:solidFill>
            <a:prstDash val="solid"/>
            <a:round/>
            <a:headEnd len="sm" w="sm" type="none"/>
            <a:tailEnd len="med" w="med" type="triangle"/>
          </a:ln>
        </p:spPr>
      </p:cxnSp>
      <p:sp>
        <p:nvSpPr>
          <p:cNvPr id="364" name="Google Shape;364;p58"/>
          <p:cNvSpPr txBox="1"/>
          <p:nvPr/>
        </p:nvSpPr>
        <p:spPr>
          <a:xfrm>
            <a:off x="617325" y="2473925"/>
            <a:ext cx="1727100" cy="105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Estamos aquí con el </a:t>
            </a:r>
            <a:r>
              <a:rPr b="1" i="1" lang="en-GB" u="none" cap="none" strike="noStrike">
                <a:solidFill>
                  <a:srgbClr val="000000"/>
                </a:solidFill>
                <a:latin typeface="Raleway"/>
                <a:ea typeface="Raleway"/>
                <a:cs typeface="Raleway"/>
                <a:sym typeface="Raleway"/>
              </a:rPr>
              <a:t>index.html </a:t>
            </a:r>
            <a:r>
              <a:rPr i="0" lang="en-GB" u="none" cap="none" strike="noStrike">
                <a:solidFill>
                  <a:srgbClr val="000000"/>
                </a:solidFill>
                <a:latin typeface="Raleway Light"/>
                <a:ea typeface="Raleway Light"/>
                <a:cs typeface="Raleway Light"/>
                <a:sym typeface="Raleway Light"/>
              </a:rPr>
              <a:t>adherido.</a:t>
            </a:r>
            <a:endParaRPr i="0" u="none" cap="none" strike="noStrike">
              <a:solidFill>
                <a:srgbClr val="000000"/>
              </a:solidFill>
              <a:latin typeface="Raleway Light"/>
              <a:ea typeface="Raleway Light"/>
              <a:cs typeface="Raleway Light"/>
              <a:sym typeface="Raleway Light"/>
            </a:endParaRPr>
          </a:p>
        </p:txBody>
      </p:sp>
      <p:sp>
        <p:nvSpPr>
          <p:cNvPr id="365" name="Google Shape;365;p58"/>
          <p:cNvSpPr txBox="1"/>
          <p:nvPr/>
        </p:nvSpPr>
        <p:spPr>
          <a:xfrm>
            <a:off x="858600" y="365250"/>
            <a:ext cx="74268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4000"/>
              <a:buFont typeface="Arial"/>
              <a:buNone/>
            </a:pPr>
            <a:r>
              <a:rPr b="1" lang="en-GB" sz="2400">
                <a:latin typeface="Raleway"/>
                <a:ea typeface="Raleway"/>
                <a:cs typeface="Raleway"/>
                <a:sym typeface="Raleway"/>
              </a:rPr>
              <a:t>G</a:t>
            </a:r>
            <a:r>
              <a:rPr b="1" lang="en-GB" sz="2400">
                <a:latin typeface="Raleway"/>
                <a:ea typeface="Raleway"/>
                <a:cs typeface="Raleway"/>
                <a:sym typeface="Raleway"/>
              </a:rPr>
              <a:t>it: ¿recuerdan los 3 estados?</a:t>
            </a:r>
            <a:endParaRPr b="1" sz="2400" u="none" cap="none" strike="noStrike">
              <a:solidFill>
                <a:srgbClr val="000000"/>
              </a:solidFill>
              <a:latin typeface="Raleway"/>
              <a:ea typeface="Raleway"/>
              <a:cs typeface="Raleway"/>
              <a:sym typeface="Raleway"/>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59"/>
          <p:cNvSpPr txBox="1"/>
          <p:nvPr/>
        </p:nvSpPr>
        <p:spPr>
          <a:xfrm>
            <a:off x="643801" y="31975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3000" u="none" cap="none" strike="noStrike">
                <a:solidFill>
                  <a:schemeClr val="dk1"/>
                </a:solidFill>
                <a:latin typeface="Raleway"/>
                <a:ea typeface="Raleway"/>
                <a:cs typeface="Raleway"/>
                <a:sym typeface="Raleway"/>
              </a:rPr>
              <a:t>GIT COMMIT</a:t>
            </a:r>
            <a:endParaRPr b="1" sz="3000" u="none" cap="none" strike="noStrike">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371" name="Google Shape;371;p59"/>
          <p:cNvSpPr txBox="1"/>
          <p:nvPr/>
        </p:nvSpPr>
        <p:spPr>
          <a:xfrm>
            <a:off x="726050" y="1767400"/>
            <a:ext cx="8028300" cy="289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chemeClr val="dk1"/>
                </a:solidFill>
                <a:latin typeface="Raleway Light"/>
                <a:ea typeface="Raleway Light"/>
                <a:cs typeface="Raleway Light"/>
                <a:sym typeface="Raleway Light"/>
              </a:rPr>
              <a:t>Una vez que nuestros archivos están en el Staging Area debemos pasarlos a nuestro repositorio local y para eso debemos usar el </a:t>
            </a:r>
            <a:r>
              <a:rPr i="1" lang="en-GB" u="none" cap="none" strike="noStrike">
                <a:solidFill>
                  <a:schemeClr val="dk1"/>
                </a:solidFill>
                <a:latin typeface="Raleway Light"/>
                <a:ea typeface="Raleway Light"/>
                <a:cs typeface="Raleway Light"/>
                <a:sym typeface="Raleway Light"/>
              </a:rPr>
              <a:t>git commit, </a:t>
            </a:r>
            <a:r>
              <a:rPr i="0" lang="en-GB" u="none" cap="none" strike="noStrike">
                <a:solidFill>
                  <a:schemeClr val="dk1"/>
                </a:solidFill>
                <a:latin typeface="Raleway Light"/>
                <a:ea typeface="Raleway Light"/>
                <a:cs typeface="Raleway Light"/>
                <a:sym typeface="Raleway Light"/>
              </a:rPr>
              <a:t>que es el comando que nos va a permitir comprometer nuestros archivos.</a:t>
            </a:r>
            <a:endParaRPr i="0" u="none" cap="none" strike="noStrike">
              <a:solidFill>
                <a:schemeClr val="dk1"/>
              </a:solidFill>
              <a:latin typeface="Raleway Light"/>
              <a:ea typeface="Raleway Light"/>
              <a:cs typeface="Raleway Light"/>
              <a:sym typeface="Raleway Light"/>
            </a:endParaRPr>
          </a:p>
          <a:p>
            <a:pPr indent="0" lvl="0" marL="0" marR="0" rtl="0" algn="just">
              <a:lnSpc>
                <a:spcPct val="115000"/>
              </a:lnSpc>
              <a:spcBef>
                <a:spcPts val="0"/>
              </a:spcBef>
              <a:spcAft>
                <a:spcPts val="0"/>
              </a:spcAft>
              <a:buClr>
                <a:srgbClr val="000000"/>
              </a:buClr>
              <a:buSzPts val="1800"/>
              <a:buFont typeface="Arial"/>
              <a:buNone/>
            </a:pPr>
            <a:r>
              <a:t/>
            </a:r>
            <a:endParaRPr i="0" u="none" cap="none" strike="noStrike">
              <a:solidFill>
                <a:schemeClr val="dk1"/>
              </a:solidFill>
              <a:latin typeface="Raleway Light"/>
              <a:ea typeface="Raleway Light"/>
              <a:cs typeface="Raleway Light"/>
              <a:sym typeface="Raleway Light"/>
            </a:endParaRPr>
          </a:p>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chemeClr val="dk1"/>
                </a:solidFill>
                <a:latin typeface="Raleway Light"/>
                <a:ea typeface="Raleway Light"/>
                <a:cs typeface="Raleway Light"/>
                <a:sym typeface="Raleway Light"/>
              </a:rPr>
              <a:t>Es decir, que lo subirá al repositorio que se ha creado. El comando es el siguiente: </a:t>
            </a:r>
            <a:endParaRPr i="0" u="none" cap="none" strike="noStrike">
              <a:solidFill>
                <a:schemeClr val="dk1"/>
              </a:solidFill>
              <a:latin typeface="Raleway Light"/>
              <a:ea typeface="Raleway Light"/>
              <a:cs typeface="Raleway Light"/>
              <a:sym typeface="Raleway Light"/>
            </a:endParaRPr>
          </a:p>
          <a:p>
            <a:pPr indent="0" lvl="0" marL="0" marR="0" rtl="0" algn="just">
              <a:lnSpc>
                <a:spcPct val="115000"/>
              </a:lnSpc>
              <a:spcBef>
                <a:spcPts val="0"/>
              </a:spcBef>
              <a:spcAft>
                <a:spcPts val="0"/>
              </a:spcAft>
              <a:buClr>
                <a:srgbClr val="000000"/>
              </a:buClr>
              <a:buSzPts val="1800"/>
              <a:buFont typeface="Arial"/>
              <a:buNone/>
            </a:pPr>
            <a:r>
              <a:t/>
            </a:r>
            <a:endParaRPr i="0" u="none" cap="none" strike="noStrike">
              <a:solidFill>
                <a:schemeClr val="dk1"/>
              </a:solidFill>
              <a:latin typeface="Raleway Light"/>
              <a:ea typeface="Raleway Light"/>
              <a:cs typeface="Raleway Light"/>
              <a:sym typeface="Raleway Light"/>
            </a:endParaRPr>
          </a:p>
          <a:p>
            <a:pPr indent="0" lvl="0" marL="0" marR="0" rtl="0" algn="ctr">
              <a:lnSpc>
                <a:spcPct val="115000"/>
              </a:lnSpc>
              <a:spcBef>
                <a:spcPts val="0"/>
              </a:spcBef>
              <a:spcAft>
                <a:spcPts val="0"/>
              </a:spcAft>
              <a:buClr>
                <a:srgbClr val="000000"/>
              </a:buClr>
              <a:buSzPts val="1800"/>
              <a:buFont typeface="Arial"/>
              <a:buNone/>
            </a:pPr>
            <a:r>
              <a:rPr i="1" lang="en-GB" u="none" cap="none" strike="noStrike">
                <a:solidFill>
                  <a:schemeClr val="dk1"/>
                </a:solidFill>
                <a:latin typeface="Raleway Light"/>
                <a:ea typeface="Raleway Light"/>
                <a:cs typeface="Raleway Light"/>
                <a:sym typeface="Raleway Light"/>
              </a:rPr>
              <a:t>git commit -m “Comentario de qué se trata el commit que se está realizando”</a:t>
            </a:r>
            <a:endParaRPr i="1" u="none" cap="none" strike="noStrike">
              <a:solidFill>
                <a:schemeClr val="dk1"/>
              </a:solidFill>
              <a:latin typeface="Raleway Light"/>
              <a:ea typeface="Raleway Light"/>
              <a:cs typeface="Raleway Light"/>
              <a:sym typeface="Raleway Light"/>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graphicFrame>
        <p:nvGraphicFramePr>
          <p:cNvPr id="376" name="Google Shape;376;p60"/>
          <p:cNvGraphicFramePr/>
          <p:nvPr/>
        </p:nvGraphicFramePr>
        <p:xfrm>
          <a:off x="1270288" y="2189888"/>
          <a:ext cx="3000000" cy="3000000"/>
        </p:xfrm>
        <a:graphic>
          <a:graphicData uri="http://schemas.openxmlformats.org/drawingml/2006/table">
            <a:tbl>
              <a:tblPr>
                <a:noFill/>
                <a:tableStyleId>{7BDC755F-510D-4B6F-A498-044D72821A75}</a:tableStyleId>
              </a:tblPr>
              <a:tblGrid>
                <a:gridCol w="7587300"/>
              </a:tblGrid>
              <a:tr h="1772900">
                <a:tc>
                  <a:txBody>
                    <a:bodyPr/>
                    <a:lstStyle/>
                    <a:p>
                      <a:pPr indent="0" lvl="0" marL="0" marR="0" rtl="0" algn="l">
                        <a:lnSpc>
                          <a:spcPct val="100000"/>
                        </a:lnSpc>
                        <a:spcBef>
                          <a:spcPts val="0"/>
                        </a:spcBef>
                        <a:spcAft>
                          <a:spcPts val="0"/>
                        </a:spcAft>
                        <a:buClr>
                          <a:srgbClr val="000000"/>
                        </a:buClr>
                        <a:buSzPts val="1600"/>
                        <a:buFont typeface="Arial"/>
                        <a:buNone/>
                      </a:pPr>
                      <a:r>
                        <a:rPr lang="en-GB" sz="1600">
                          <a:solidFill>
                            <a:srgbClr val="00FF00"/>
                          </a:solidFill>
                          <a:highlight>
                            <a:schemeClr val="dk1"/>
                          </a:highlight>
                          <a:latin typeface="Didact Gothic"/>
                          <a:ea typeface="Didact Gothic"/>
                          <a:cs typeface="Didact Gothic"/>
                          <a:sym typeface="Didact Gothic"/>
                        </a:rPr>
                        <a:t>cosmefulanito</a:t>
                      </a:r>
                      <a:r>
                        <a:rPr lang="en-GB" sz="1600" u="none" cap="none" strike="noStrike">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FFF00"/>
                          </a:solidFill>
                          <a:highlight>
                            <a:schemeClr val="dk1"/>
                          </a:highlight>
                          <a:latin typeface="Didact Gothic"/>
                          <a:ea typeface="Didact Gothic"/>
                          <a:cs typeface="Didact Gothic"/>
                          <a:sym typeface="Didact Gothic"/>
                        </a:rPr>
                        <a:t>/Documents/Proyectos/mi_repositorio</a:t>
                      </a:r>
                      <a:r>
                        <a:rPr lang="en-GB" sz="1600" u="none" cap="none" strike="noStrike">
                          <a:solidFill>
                            <a:srgbClr val="F3F3F3"/>
                          </a:solidFill>
                          <a:highlight>
                            <a:schemeClr val="dk1"/>
                          </a:highlight>
                          <a:latin typeface="Didact Gothic"/>
                          <a:ea typeface="Didact Gothic"/>
                          <a:cs typeface="Didact Gothic"/>
                          <a:sym typeface="Didact Gothic"/>
                        </a:rPr>
                        <a:t>$</a:t>
                      </a:r>
                      <a:r>
                        <a:rPr lang="en-GB" sz="1800" u="none" cap="none" strike="noStrike">
                          <a:solidFill>
                            <a:srgbClr val="F3F3F3"/>
                          </a:solidFill>
                          <a:highlight>
                            <a:srgbClr val="000000"/>
                          </a:highlight>
                          <a:latin typeface="Didact Gothic"/>
                          <a:ea typeface="Didact Gothic"/>
                          <a:cs typeface="Didact Gothic"/>
                          <a:sym typeface="Didact Gothic"/>
                        </a:rPr>
                        <a:t> git commit -m "Primer archivo del repositorio"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666666"/>
                          </a:solidFill>
                          <a:highlight>
                            <a:srgbClr val="000000"/>
                          </a:highlight>
                          <a:latin typeface="Didact Gothic"/>
                          <a:ea typeface="Didact Gothic"/>
                          <a:cs typeface="Didact Gothic"/>
                          <a:sym typeface="Didact Gothic"/>
                        </a:rPr>
                        <a:t>/* Esta sería el resultado del comando */</a:t>
                      </a:r>
                      <a:endParaRPr sz="1800" u="none" cap="none" strike="noStrike">
                        <a:solidFill>
                          <a:srgbClr val="666666"/>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[master (root-commit) 1734915] nuevo archivo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 1 file changed, 0 insertions(+), 0 deletions(-)</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800"/>
                        <a:buFont typeface="Arial"/>
                        <a:buNone/>
                      </a:pPr>
                      <a:r>
                        <a:rPr lang="en-GB" sz="1800" u="none" cap="none" strike="noStrike">
                          <a:solidFill>
                            <a:srgbClr val="F3F3F3"/>
                          </a:solidFill>
                          <a:highlight>
                            <a:srgbClr val="000000"/>
                          </a:highlight>
                          <a:latin typeface="Didact Gothic"/>
                          <a:ea typeface="Didact Gothic"/>
                          <a:cs typeface="Didact Gothic"/>
                          <a:sym typeface="Didact Gothic"/>
                        </a:rPr>
                        <a:t> create mode 100644 index.html</a:t>
                      </a:r>
                      <a:endParaRPr sz="1800" u="none" cap="none" strike="noStrike">
                        <a:solidFill>
                          <a:srgbClr val="F3F3F3"/>
                        </a:solidFill>
                        <a:highlight>
                          <a:srgbClr val="000000"/>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377" name="Google Shape;377;p60"/>
          <p:cNvSpPr txBox="1"/>
          <p:nvPr/>
        </p:nvSpPr>
        <p:spPr>
          <a:xfrm>
            <a:off x="643801" y="319750"/>
            <a:ext cx="7856400" cy="69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2000"/>
              </a:spcBef>
              <a:spcAft>
                <a:spcPts val="0"/>
              </a:spcAft>
              <a:buClr>
                <a:schemeClr val="dk1"/>
              </a:buClr>
              <a:buSzPts val="1100"/>
              <a:buFont typeface="Arial"/>
              <a:buNone/>
            </a:pPr>
            <a:r>
              <a:rPr b="1" lang="en-GB" sz="3000">
                <a:solidFill>
                  <a:schemeClr val="dk1"/>
                </a:solidFill>
                <a:latin typeface="Raleway"/>
                <a:ea typeface="Raleway"/>
                <a:cs typeface="Raleway"/>
                <a:sym typeface="Raleway"/>
              </a:rPr>
              <a:t>GIT COMMIT</a:t>
            </a:r>
            <a:endParaRPr b="1" sz="3000">
              <a:solidFill>
                <a:schemeClr val="dk1"/>
              </a:solidFill>
              <a:latin typeface="Raleway"/>
              <a:ea typeface="Raleway"/>
              <a:cs typeface="Raleway"/>
              <a:sym typeface="Raleway"/>
            </a:endParaRPr>
          </a:p>
          <a:p>
            <a:pPr indent="0" lvl="0" marL="0" marR="0" rtl="0" algn="ctr">
              <a:lnSpc>
                <a:spcPct val="115000"/>
              </a:lnSpc>
              <a:spcBef>
                <a:spcPts val="2000"/>
              </a:spcBef>
              <a:spcAft>
                <a:spcPts val="0"/>
              </a:spcAft>
              <a:buClr>
                <a:schemeClr val="dk1"/>
              </a:buClr>
              <a:buSzPts val="1100"/>
              <a:buFont typeface="Arial"/>
              <a:buNone/>
            </a:pPr>
            <a:r>
              <a:t/>
            </a:r>
            <a:endParaRPr i="1" sz="3800">
              <a:solidFill>
                <a:schemeClr val="dk1"/>
              </a:solidFill>
              <a:latin typeface="Anton"/>
              <a:ea typeface="Anton"/>
              <a:cs typeface="Anton"/>
              <a:sym typeface="Anton"/>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pic>
        <p:nvPicPr>
          <p:cNvPr id="382" name="Google Shape;382;p61"/>
          <p:cNvPicPr preferRelativeResize="0"/>
          <p:nvPr/>
        </p:nvPicPr>
        <p:blipFill rotWithShape="1">
          <a:blip r:embed="rId3">
            <a:alphaModFix/>
          </a:blip>
          <a:srcRect b="0" l="0" r="0" t="0"/>
          <a:stretch/>
        </p:blipFill>
        <p:spPr>
          <a:xfrm>
            <a:off x="3935124" y="1425149"/>
            <a:ext cx="4813274" cy="3217100"/>
          </a:xfrm>
          <a:prstGeom prst="rect">
            <a:avLst/>
          </a:prstGeom>
          <a:noFill/>
          <a:ln>
            <a:noFill/>
          </a:ln>
        </p:spPr>
      </p:pic>
      <p:cxnSp>
        <p:nvCxnSpPr>
          <p:cNvPr id="383" name="Google Shape;383;p61"/>
          <p:cNvCxnSpPr/>
          <p:nvPr/>
        </p:nvCxnSpPr>
        <p:spPr>
          <a:xfrm>
            <a:off x="2307975" y="4039725"/>
            <a:ext cx="1372500" cy="0"/>
          </a:xfrm>
          <a:prstGeom prst="straightConnector1">
            <a:avLst/>
          </a:prstGeom>
          <a:noFill/>
          <a:ln cap="flat" cmpd="sng" w="28575">
            <a:solidFill>
              <a:srgbClr val="FF0000"/>
            </a:solidFill>
            <a:prstDash val="solid"/>
            <a:round/>
            <a:headEnd len="sm" w="sm" type="none"/>
            <a:tailEnd len="med" w="med" type="triangle"/>
          </a:ln>
        </p:spPr>
      </p:cxnSp>
      <p:sp>
        <p:nvSpPr>
          <p:cNvPr id="384" name="Google Shape;384;p61"/>
          <p:cNvSpPr txBox="1"/>
          <p:nvPr/>
        </p:nvSpPr>
        <p:spPr>
          <a:xfrm>
            <a:off x="270300" y="3464525"/>
            <a:ext cx="1980600" cy="1261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Estamos aquí con el </a:t>
            </a:r>
            <a:r>
              <a:rPr b="1" i="1" lang="en-GB" u="none" cap="none" strike="noStrike">
                <a:solidFill>
                  <a:srgbClr val="000000"/>
                </a:solidFill>
                <a:latin typeface="Raleway"/>
                <a:ea typeface="Raleway"/>
                <a:cs typeface="Raleway"/>
                <a:sym typeface="Raleway"/>
              </a:rPr>
              <a:t>index.html </a:t>
            </a:r>
            <a:r>
              <a:rPr i="0" lang="en-GB" u="none" cap="none" strike="noStrike">
                <a:solidFill>
                  <a:srgbClr val="000000"/>
                </a:solidFill>
                <a:latin typeface="Raleway Light"/>
                <a:ea typeface="Raleway Light"/>
                <a:cs typeface="Raleway Light"/>
                <a:sym typeface="Raleway Light"/>
              </a:rPr>
              <a:t>comprometido para el repositorio</a:t>
            </a:r>
            <a:r>
              <a:rPr b="0" i="0" lang="en-GB" sz="1800" u="none" cap="none" strike="noStrike">
                <a:solidFill>
                  <a:srgbClr val="000000"/>
                </a:solidFill>
                <a:latin typeface="Helvetica Neue Light"/>
                <a:ea typeface="Helvetica Neue Light"/>
                <a:cs typeface="Helvetica Neue Light"/>
                <a:sym typeface="Helvetica Neue Light"/>
              </a:rPr>
              <a:t>.</a:t>
            </a:r>
            <a:endParaRPr b="0" i="0" sz="1800" u="none" cap="none" strike="noStrike">
              <a:solidFill>
                <a:srgbClr val="000000"/>
              </a:solidFill>
              <a:latin typeface="Helvetica Neue Light"/>
              <a:ea typeface="Helvetica Neue Light"/>
              <a:cs typeface="Helvetica Neue Light"/>
              <a:sym typeface="Helvetica Neue Light"/>
            </a:endParaRPr>
          </a:p>
        </p:txBody>
      </p:sp>
      <p:sp>
        <p:nvSpPr>
          <p:cNvPr id="385" name="Google Shape;385;p61"/>
          <p:cNvSpPr txBox="1"/>
          <p:nvPr/>
        </p:nvSpPr>
        <p:spPr>
          <a:xfrm>
            <a:off x="858600" y="365250"/>
            <a:ext cx="7426800" cy="69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4000"/>
              <a:buFont typeface="Arial"/>
              <a:buNone/>
            </a:pPr>
            <a:r>
              <a:rPr b="1" lang="en-GB" sz="2400">
                <a:solidFill>
                  <a:schemeClr val="dk1"/>
                </a:solidFill>
                <a:latin typeface="Raleway"/>
                <a:ea typeface="Raleway"/>
                <a:cs typeface="Raleway"/>
                <a:sym typeface="Raleway"/>
              </a:rPr>
              <a:t>Git: ¿recuerdan los 3 estados?</a:t>
            </a:r>
            <a:endParaRPr b="1" sz="2400">
              <a:solidFill>
                <a:schemeClr val="dk1"/>
              </a:solidFill>
              <a:latin typeface="Raleway"/>
              <a:ea typeface="Raleway"/>
              <a:cs typeface="Raleway"/>
              <a:sym typeface="Raleway"/>
            </a:endParaRPr>
          </a:p>
          <a:p>
            <a:pPr indent="0" lvl="0" marL="0" marR="0" rtl="0" algn="ctr">
              <a:lnSpc>
                <a:spcPct val="115000"/>
              </a:lnSpc>
              <a:spcBef>
                <a:spcPts val="0"/>
              </a:spcBef>
              <a:spcAft>
                <a:spcPts val="0"/>
              </a:spcAft>
              <a:buClr>
                <a:srgbClr val="000000"/>
              </a:buClr>
              <a:buSzPts val="4000"/>
              <a:buFont typeface="Arial"/>
              <a:buNone/>
            </a:pPr>
            <a:r>
              <a:t/>
            </a:r>
            <a:endParaRPr i="1" sz="4000">
              <a:latin typeface="Anton"/>
              <a:ea typeface="Anton"/>
              <a:cs typeface="Anton"/>
              <a:sym typeface="Anton"/>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62"/>
          <p:cNvSpPr txBox="1"/>
          <p:nvPr/>
        </p:nvSpPr>
        <p:spPr>
          <a:xfrm>
            <a:off x="2187450" y="1644800"/>
            <a:ext cx="47691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lang="en-GB" sz="3600" u="none" cap="none" strike="noStrike">
                <a:solidFill>
                  <a:schemeClr val="dk1"/>
                </a:solidFill>
                <a:latin typeface="Raleway"/>
                <a:ea typeface="Raleway"/>
                <a:cs typeface="Raleway"/>
                <a:sym typeface="Raleway"/>
              </a:rPr>
              <a:t>GITHUB</a:t>
            </a:r>
            <a:endParaRPr b="1" sz="3600" u="none" cap="none" strike="noStrike">
              <a:solidFill>
                <a:schemeClr val="dk1"/>
              </a:solidFill>
              <a:latin typeface="Raleway"/>
              <a:ea typeface="Raleway"/>
              <a:cs typeface="Raleway"/>
              <a:sym typeface="Raleway"/>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63"/>
          <p:cNvSpPr txBox="1"/>
          <p:nvPr/>
        </p:nvSpPr>
        <p:spPr>
          <a:xfrm>
            <a:off x="643801"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2400">
                <a:solidFill>
                  <a:schemeClr val="dk1"/>
                </a:solidFill>
                <a:latin typeface="Raleway"/>
                <a:ea typeface="Raleway"/>
                <a:cs typeface="Raleway"/>
                <a:sym typeface="Raleway"/>
              </a:rPr>
              <a:t>G</a:t>
            </a:r>
            <a:r>
              <a:rPr b="1" lang="en-GB" sz="2400">
                <a:solidFill>
                  <a:schemeClr val="dk1"/>
                </a:solidFill>
                <a:latin typeface="Raleway"/>
                <a:ea typeface="Raleway"/>
                <a:cs typeface="Raleway"/>
                <a:sym typeface="Raleway"/>
              </a:rPr>
              <a:t>ithub: ¿qué es?</a:t>
            </a:r>
            <a:endParaRPr b="1" sz="2400" u="none" cap="none" strike="noStrike">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396" name="Google Shape;396;p63"/>
          <p:cNvSpPr txBox="1"/>
          <p:nvPr/>
        </p:nvSpPr>
        <p:spPr>
          <a:xfrm>
            <a:off x="637750" y="1575350"/>
            <a:ext cx="7547400" cy="26064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Por ahora todo lo que venía ocurriendo en Git era de manera local, no necesitábamos nada de internet para guardar nuestros commits y nuestro repositorio. </a:t>
            </a:r>
            <a:br>
              <a:rPr i="0" lang="en-GB" u="none" cap="none" strike="noStrike">
                <a:solidFill>
                  <a:srgbClr val="000000"/>
                </a:solidFill>
                <a:latin typeface="Raleway Light"/>
                <a:ea typeface="Raleway Light"/>
                <a:cs typeface="Raleway Light"/>
                <a:sym typeface="Raleway Light"/>
              </a:rPr>
            </a:br>
            <a:r>
              <a:rPr i="0" lang="en-GB" u="none" cap="none" strike="noStrike">
                <a:solidFill>
                  <a:srgbClr val="000000"/>
                </a:solidFill>
                <a:latin typeface="Raleway Light"/>
                <a:ea typeface="Raleway Light"/>
                <a:cs typeface="Raleway Light"/>
                <a:sym typeface="Raleway Light"/>
              </a:rPr>
              <a:t>Ahora </a:t>
            </a:r>
            <a:r>
              <a:rPr b="1" i="0" lang="en-GB" u="none" cap="none" strike="noStrike">
                <a:solidFill>
                  <a:srgbClr val="000000"/>
                </a:solidFill>
                <a:latin typeface="Raleway"/>
                <a:ea typeface="Raleway"/>
                <a:cs typeface="Raleway"/>
                <a:sym typeface="Raleway"/>
              </a:rPr>
              <a:t>queremos compartir nuestro trabajo con otros</a:t>
            </a:r>
            <a:r>
              <a:rPr i="0" lang="en-GB" u="none" cap="none" strike="noStrike">
                <a:solidFill>
                  <a:srgbClr val="000000"/>
                </a:solidFill>
                <a:latin typeface="Raleway Light"/>
                <a:ea typeface="Raleway Light"/>
                <a:cs typeface="Raleway Light"/>
                <a:sym typeface="Raleway Light"/>
              </a:rPr>
              <a:t> (compañeros de proyecto, clientes, etc), ¡para eso utilizamos Github!</a:t>
            </a:r>
            <a:endParaRPr i="0" u="none" cap="none" strike="noStrike">
              <a:solidFill>
                <a:srgbClr val="000000"/>
              </a:solidFill>
              <a:latin typeface="Raleway Light"/>
              <a:ea typeface="Raleway Light"/>
              <a:cs typeface="Raleway Light"/>
              <a:sym typeface="Raleway Light"/>
            </a:endParaRPr>
          </a:p>
          <a:p>
            <a:pPr indent="0" lvl="0" marL="0" marR="0" rtl="0" algn="ctr">
              <a:lnSpc>
                <a:spcPct val="150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Github es una especie de </a:t>
            </a:r>
            <a:r>
              <a:rPr b="1" i="0" lang="en-GB" u="none" cap="none" strike="noStrike">
                <a:solidFill>
                  <a:srgbClr val="000000"/>
                </a:solidFill>
                <a:latin typeface="Raleway"/>
                <a:ea typeface="Raleway"/>
                <a:cs typeface="Raleway"/>
                <a:sym typeface="Raleway"/>
              </a:rPr>
              <a:t>“</a:t>
            </a:r>
            <a:r>
              <a:rPr b="1" i="1" lang="en-GB" u="none" cap="none" strike="noStrike">
                <a:solidFill>
                  <a:srgbClr val="000000"/>
                </a:solidFill>
                <a:latin typeface="Raleway"/>
                <a:ea typeface="Raleway"/>
                <a:cs typeface="Raleway"/>
                <a:sym typeface="Raleway"/>
              </a:rPr>
              <a:t>red social</a:t>
            </a:r>
            <a:r>
              <a:rPr b="1" i="0" lang="en-GB" u="none" cap="none" strike="noStrike">
                <a:solidFill>
                  <a:srgbClr val="000000"/>
                </a:solidFill>
                <a:latin typeface="Raleway"/>
                <a:ea typeface="Raleway"/>
                <a:cs typeface="Raleway"/>
                <a:sym typeface="Raleway"/>
              </a:rPr>
              <a:t>” de programadores</a:t>
            </a:r>
            <a:r>
              <a:rPr i="0" lang="en-GB" u="none" cap="none" strike="noStrike">
                <a:solidFill>
                  <a:srgbClr val="000000"/>
                </a:solidFill>
                <a:latin typeface="Raleway Light"/>
                <a:ea typeface="Raleway Light"/>
                <a:cs typeface="Raleway Light"/>
                <a:sym typeface="Raleway Light"/>
              </a:rPr>
              <a:t>. Con este sitio podemos subir nuestros proyectos y lograr que otras personas colaboren.</a:t>
            </a:r>
            <a:endParaRPr i="0" u="none" cap="none" strike="noStrike">
              <a:solidFill>
                <a:srgbClr val="000000"/>
              </a:solidFill>
              <a:latin typeface="Raleway Light"/>
              <a:ea typeface="Raleway Light"/>
              <a:cs typeface="Raleway Light"/>
              <a:sym typeface="Raleway Light"/>
            </a:endParaRPr>
          </a:p>
        </p:txBody>
      </p:sp>
      <p:sp>
        <p:nvSpPr>
          <p:cNvPr id="397" name="Google Shape;397;p63"/>
          <p:cNvSpPr txBox="1"/>
          <p:nvPr/>
        </p:nvSpPr>
        <p:spPr>
          <a:xfrm>
            <a:off x="3193950" y="4181750"/>
            <a:ext cx="2756100" cy="679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b="0" i="0" lang="en-GB" sz="1800" u="sng" cap="none" strike="noStrike">
                <a:solidFill>
                  <a:srgbClr val="1155CC"/>
                </a:solidFill>
                <a:latin typeface="Helvetica Neue Light"/>
                <a:ea typeface="Helvetica Neue Light"/>
                <a:cs typeface="Helvetica Neue Light"/>
                <a:sym typeface="Helvetica Neue Light"/>
                <a:hlinkClick r:id="rId3">
                  <a:extLst>
                    <a:ext uri="{A12FA001-AC4F-418D-AE19-62706E023703}">
                      <ahyp:hlinkClr val="tx"/>
                    </a:ext>
                  </a:extLst>
                </a:hlinkClick>
              </a:rPr>
              <a:t>https://github.com/</a:t>
            </a:r>
            <a:endParaRPr b="0" i="0" sz="18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64"/>
          <p:cNvSpPr txBox="1"/>
          <p:nvPr/>
        </p:nvSpPr>
        <p:spPr>
          <a:xfrm>
            <a:off x="643801"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2400" u="none" cap="none" strike="noStrike">
                <a:solidFill>
                  <a:schemeClr val="dk1"/>
                </a:solidFill>
                <a:latin typeface="Raleway"/>
                <a:ea typeface="Raleway"/>
                <a:cs typeface="Raleway"/>
                <a:sym typeface="Raleway"/>
              </a:rPr>
              <a:t>CREANDO CUENTA EN GITHUB</a:t>
            </a:r>
            <a:endParaRPr b="1" sz="2400" u="none" cap="none" strike="noStrike">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pic>
        <p:nvPicPr>
          <p:cNvPr id="403" name="Google Shape;403;p64"/>
          <p:cNvPicPr preferRelativeResize="0"/>
          <p:nvPr/>
        </p:nvPicPr>
        <p:blipFill rotWithShape="1">
          <a:blip r:embed="rId3">
            <a:alphaModFix/>
          </a:blip>
          <a:srcRect b="0" l="0" r="0" t="0"/>
          <a:stretch/>
        </p:blipFill>
        <p:spPr>
          <a:xfrm>
            <a:off x="726050" y="1685415"/>
            <a:ext cx="5734051" cy="2933701"/>
          </a:xfrm>
          <a:prstGeom prst="rect">
            <a:avLst/>
          </a:prstGeom>
          <a:noFill/>
          <a:ln>
            <a:noFill/>
          </a:ln>
        </p:spPr>
      </p:pic>
      <p:sp>
        <p:nvSpPr>
          <p:cNvPr id="404" name="Google Shape;404;p64"/>
          <p:cNvSpPr txBox="1"/>
          <p:nvPr/>
        </p:nvSpPr>
        <p:spPr>
          <a:xfrm>
            <a:off x="6516025" y="2059325"/>
            <a:ext cx="2417700" cy="1995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0" lang="en-GB" sz="1800" u="none" cap="none" strike="noStrike">
                <a:solidFill>
                  <a:srgbClr val="000000"/>
                </a:solidFill>
                <a:latin typeface="Raleway Light"/>
                <a:ea typeface="Raleway Light"/>
                <a:cs typeface="Raleway Light"/>
                <a:sym typeface="Raleway Light"/>
              </a:rPr>
              <a:t>Ve a </a:t>
            </a:r>
            <a:r>
              <a:rPr i="0" lang="en-GB" sz="1800" u="sng" cap="none" strike="noStrike">
                <a:solidFill>
                  <a:schemeClr val="hlink"/>
                </a:solidFill>
                <a:latin typeface="Raleway Light"/>
                <a:ea typeface="Raleway Light"/>
                <a:cs typeface="Raleway Light"/>
                <a:sym typeface="Raleway Light"/>
                <a:hlinkClick r:id="rId4"/>
              </a:rPr>
              <a:t>https://github.com/</a:t>
            </a:r>
            <a:r>
              <a:rPr i="0" lang="en-GB" sz="1800" u="none" cap="none" strike="noStrike">
                <a:solidFill>
                  <a:srgbClr val="000000"/>
                </a:solidFill>
                <a:latin typeface="Raleway Light"/>
                <a:ea typeface="Raleway Light"/>
                <a:cs typeface="Raleway Light"/>
                <a:sym typeface="Raleway Light"/>
              </a:rPr>
              <a:t> (está en inglés).</a:t>
            </a:r>
            <a:endParaRPr i="0" sz="1800" u="none" cap="none" strike="noStrike">
              <a:solidFill>
                <a:srgbClr val="000000"/>
              </a:solidFill>
              <a:latin typeface="Raleway Light"/>
              <a:ea typeface="Raleway Light"/>
              <a:cs typeface="Raleway Light"/>
              <a:sym typeface="Raleway Light"/>
            </a:endParaRPr>
          </a:p>
          <a:p>
            <a:pPr indent="0" lvl="0" marL="0" marR="0" rtl="0" algn="ctr">
              <a:lnSpc>
                <a:spcPct val="100000"/>
              </a:lnSpc>
              <a:spcBef>
                <a:spcPts val="0"/>
              </a:spcBef>
              <a:spcAft>
                <a:spcPts val="0"/>
              </a:spcAft>
              <a:buClr>
                <a:srgbClr val="000000"/>
              </a:buClr>
              <a:buSzPts val="1800"/>
              <a:buFont typeface="Arial"/>
              <a:buNone/>
            </a:pPr>
            <a:r>
              <a:t/>
            </a:r>
            <a:endParaRPr i="0" sz="1800" u="none" cap="none" strike="noStrike">
              <a:solidFill>
                <a:srgbClr val="000000"/>
              </a:solidFill>
              <a:latin typeface="Raleway Light"/>
              <a:ea typeface="Raleway Light"/>
              <a:cs typeface="Raleway Light"/>
              <a:sym typeface="Raleway Light"/>
            </a:endParaRPr>
          </a:p>
          <a:p>
            <a:pPr indent="0" lvl="0" marL="0" marR="0" rtl="0" algn="ctr">
              <a:lnSpc>
                <a:spcPct val="100000"/>
              </a:lnSpc>
              <a:spcBef>
                <a:spcPts val="0"/>
              </a:spcBef>
              <a:spcAft>
                <a:spcPts val="0"/>
              </a:spcAft>
              <a:buClr>
                <a:srgbClr val="000000"/>
              </a:buClr>
              <a:buSzPts val="1800"/>
              <a:buFont typeface="Arial"/>
              <a:buNone/>
            </a:pPr>
            <a:r>
              <a:rPr i="0" lang="en-GB" sz="1800" u="none" cap="none" strike="noStrike">
                <a:solidFill>
                  <a:srgbClr val="000000"/>
                </a:solidFill>
                <a:latin typeface="Raleway Light"/>
                <a:ea typeface="Raleway Light"/>
                <a:cs typeface="Raleway Light"/>
                <a:sym typeface="Raleway Light"/>
              </a:rPr>
              <a:t>Haz clic en </a:t>
            </a:r>
            <a:r>
              <a:rPr b="1" i="0" lang="en-GB" sz="1800" u="none" cap="none" strike="noStrike">
                <a:solidFill>
                  <a:srgbClr val="000000"/>
                </a:solidFill>
                <a:latin typeface="Raleway"/>
                <a:ea typeface="Raleway"/>
                <a:cs typeface="Raleway"/>
                <a:sym typeface="Raleway"/>
              </a:rPr>
              <a:t>“sign up”</a:t>
            </a:r>
            <a:r>
              <a:rPr i="0" lang="en-GB" sz="1800" u="none" cap="none" strike="noStrike">
                <a:solidFill>
                  <a:srgbClr val="000000"/>
                </a:solidFill>
                <a:latin typeface="Raleway Light"/>
                <a:ea typeface="Raleway Light"/>
                <a:cs typeface="Raleway Light"/>
                <a:sym typeface="Raleway Light"/>
              </a:rPr>
              <a:t>.</a:t>
            </a:r>
            <a:endParaRPr i="0" sz="1800" u="none" cap="none" strike="noStrike">
              <a:solidFill>
                <a:srgbClr val="000000"/>
              </a:solidFill>
              <a:latin typeface="Raleway Light"/>
              <a:ea typeface="Raleway Light"/>
              <a:cs typeface="Raleway Light"/>
              <a:sym typeface="Raleway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Didact Gothic"/>
              <a:ea typeface="Didact Gothic"/>
              <a:cs typeface="Didact Gothic"/>
              <a:sym typeface="Didact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7" name="Shape 107"/>
        <p:cNvGrpSpPr/>
        <p:nvPr/>
      </p:nvGrpSpPr>
      <p:grpSpPr>
        <a:xfrm>
          <a:off x="0" y="0"/>
          <a:ext cx="0" cy="0"/>
          <a:chOff x="0" y="0"/>
          <a:chExt cx="0" cy="0"/>
        </a:xfrm>
      </p:grpSpPr>
      <p:pic>
        <p:nvPicPr>
          <p:cNvPr id="108" name="Google Shape;108;p20"/>
          <p:cNvPicPr preferRelativeResize="0"/>
          <p:nvPr/>
        </p:nvPicPr>
        <p:blipFill>
          <a:blip r:embed="rId3">
            <a:alphaModFix/>
          </a:blip>
          <a:stretch>
            <a:fillRect/>
          </a:stretch>
        </p:blipFill>
        <p:spPr>
          <a:xfrm>
            <a:off x="2737488" y="1373475"/>
            <a:ext cx="3669025" cy="3425950"/>
          </a:xfrm>
          <a:prstGeom prst="rect">
            <a:avLst/>
          </a:prstGeom>
          <a:noFill/>
          <a:ln>
            <a:noFill/>
          </a:ln>
        </p:spPr>
      </p:pic>
      <p:sp>
        <p:nvSpPr>
          <p:cNvPr id="109" name="Google Shape;109;p20"/>
          <p:cNvSpPr txBox="1"/>
          <p:nvPr/>
        </p:nvSpPr>
        <p:spPr>
          <a:xfrm>
            <a:off x="914549" y="568525"/>
            <a:ext cx="26418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300"/>
              </a:spcAft>
              <a:buClr>
                <a:schemeClr val="dk1"/>
              </a:buClr>
              <a:buSzPts val="1100"/>
              <a:buFont typeface="Arial"/>
              <a:buNone/>
            </a:pPr>
            <a:r>
              <a:rPr b="1" lang="en-GB" sz="2000">
                <a:solidFill>
                  <a:schemeClr val="dk1"/>
                </a:solidFill>
                <a:latin typeface="Raleway"/>
                <a:ea typeface="Raleway"/>
                <a:cs typeface="Raleway"/>
                <a:sym typeface="Raleway"/>
              </a:rPr>
              <a:t>Ejemplo meme</a:t>
            </a:r>
            <a:endParaRPr b="1" sz="2000">
              <a:latin typeface="Raleway"/>
              <a:ea typeface="Raleway"/>
              <a:cs typeface="Raleway"/>
              <a:sym typeface="Raleway"/>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65"/>
          <p:cNvSpPr txBox="1"/>
          <p:nvPr/>
        </p:nvSpPr>
        <p:spPr>
          <a:xfrm>
            <a:off x="643801" y="23820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2400" u="none" cap="none" strike="noStrike">
                <a:solidFill>
                  <a:schemeClr val="dk1"/>
                </a:solidFill>
                <a:latin typeface="Raleway"/>
                <a:ea typeface="Raleway"/>
                <a:cs typeface="Raleway"/>
                <a:sym typeface="Raleway"/>
              </a:rPr>
              <a:t>CREANDO UN REPOSITORIO</a:t>
            </a:r>
            <a:endParaRPr b="1" sz="2400" u="none" cap="none" strike="noStrike">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410" name="Google Shape;410;p65"/>
          <p:cNvSpPr txBox="1"/>
          <p:nvPr/>
        </p:nvSpPr>
        <p:spPr>
          <a:xfrm>
            <a:off x="5517275" y="1573525"/>
            <a:ext cx="3237300" cy="2933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i="0" lang="en-GB" u="none" cap="none" strike="noStrike">
                <a:solidFill>
                  <a:srgbClr val="000000"/>
                </a:solidFill>
                <a:latin typeface="Raleway Light"/>
                <a:ea typeface="Raleway Light"/>
                <a:cs typeface="Raleway Light"/>
                <a:sym typeface="Raleway Light"/>
              </a:rPr>
              <a:t>Luego de hacer clic en el enlace de verificación, aparecerá una pantalla así, que indica que tu e-mail ha sido verificado, y </a:t>
            </a:r>
            <a:r>
              <a:rPr b="1" i="0" lang="en-GB" u="none" cap="none" strike="noStrike">
                <a:solidFill>
                  <a:srgbClr val="000000"/>
                </a:solidFill>
                <a:latin typeface="Raleway"/>
                <a:ea typeface="Raleway"/>
                <a:cs typeface="Raleway"/>
                <a:sym typeface="Raleway"/>
              </a:rPr>
              <a:t>permite que hagas tu primer repositorio.</a:t>
            </a:r>
            <a:endParaRPr b="1" i="0" u="none" cap="none" strike="noStrike">
              <a:solidFill>
                <a:srgbClr val="000000"/>
              </a:solidFill>
              <a:latin typeface="Raleway"/>
              <a:ea typeface="Raleway"/>
              <a:cs typeface="Raleway"/>
              <a:sym typeface="Raleway"/>
            </a:endParaRPr>
          </a:p>
          <a:p>
            <a:pPr indent="0" lvl="0" marL="0" marR="0" rtl="0" algn="l">
              <a:lnSpc>
                <a:spcPct val="115000"/>
              </a:lnSpc>
              <a:spcBef>
                <a:spcPts val="0"/>
              </a:spcBef>
              <a:spcAft>
                <a:spcPts val="0"/>
              </a:spcAft>
              <a:buClr>
                <a:srgbClr val="000000"/>
              </a:buClr>
              <a:buSzPts val="1600"/>
              <a:buFont typeface="Arial"/>
              <a:buNone/>
            </a:pPr>
            <a:r>
              <a:t/>
            </a:r>
            <a:endParaRPr i="0" u="none" cap="none" strike="noStrike">
              <a:solidFill>
                <a:srgbClr val="000000"/>
              </a:solidFill>
              <a:latin typeface="Raleway Light"/>
              <a:ea typeface="Raleway Light"/>
              <a:cs typeface="Raleway Light"/>
              <a:sym typeface="Raleway Light"/>
            </a:endParaRPr>
          </a:p>
          <a:p>
            <a:pPr indent="0" lvl="0" marL="0" marR="0" rtl="0" algn="l">
              <a:lnSpc>
                <a:spcPct val="115000"/>
              </a:lnSpc>
              <a:spcBef>
                <a:spcPts val="0"/>
              </a:spcBef>
              <a:spcAft>
                <a:spcPts val="0"/>
              </a:spcAft>
              <a:buClr>
                <a:srgbClr val="000000"/>
              </a:buClr>
              <a:buSzPts val="1600"/>
              <a:buFont typeface="Arial"/>
              <a:buNone/>
            </a:pPr>
            <a:r>
              <a:rPr i="0" lang="en-GB" u="none" cap="none" strike="noStrike">
                <a:solidFill>
                  <a:srgbClr val="000000"/>
                </a:solidFill>
                <a:latin typeface="Raleway Light"/>
                <a:ea typeface="Raleway Light"/>
                <a:cs typeface="Raleway Light"/>
                <a:sym typeface="Raleway Light"/>
              </a:rPr>
              <a:t>Por ejemplo, podría ser llamado </a:t>
            </a:r>
            <a:r>
              <a:rPr b="1" i="0" lang="en-GB" u="none" cap="none" strike="noStrike">
                <a:solidFill>
                  <a:srgbClr val="000000"/>
                </a:solidFill>
                <a:latin typeface="Raleway"/>
                <a:ea typeface="Raleway"/>
                <a:cs typeface="Raleway"/>
                <a:sym typeface="Raleway"/>
              </a:rPr>
              <a:t>“mi_repositorio”</a:t>
            </a:r>
            <a:r>
              <a:rPr i="0" lang="en-GB" u="none" cap="none" strike="noStrike">
                <a:solidFill>
                  <a:srgbClr val="000000"/>
                </a:solidFill>
                <a:latin typeface="Raleway Light"/>
                <a:ea typeface="Raleway Light"/>
                <a:cs typeface="Raleway Light"/>
                <a:sym typeface="Raleway Light"/>
              </a:rPr>
              <a:t>, para que pruebes con los archivos que trabajaste en el desafío de GIT.</a:t>
            </a:r>
            <a:endParaRPr i="0" u="none" cap="none" strike="noStrike">
              <a:solidFill>
                <a:srgbClr val="000000"/>
              </a:solidFill>
              <a:latin typeface="Raleway Light"/>
              <a:ea typeface="Raleway Light"/>
              <a:cs typeface="Raleway Light"/>
              <a:sym typeface="Raleway Light"/>
            </a:endParaRPr>
          </a:p>
          <a:p>
            <a:pPr indent="0" lvl="0" marL="0" marR="0" rtl="0" algn="l">
              <a:lnSpc>
                <a:spcPct val="115000"/>
              </a:lnSpc>
              <a:spcBef>
                <a:spcPts val="0"/>
              </a:spcBef>
              <a:spcAft>
                <a:spcPts val="0"/>
              </a:spcAft>
              <a:buClr>
                <a:srgbClr val="000000"/>
              </a:buClr>
              <a:buSzPts val="1600"/>
              <a:buFont typeface="Arial"/>
              <a:buNone/>
            </a:pPr>
            <a:r>
              <a:t/>
            </a:r>
            <a:endParaRPr i="0" u="none" cap="none" strike="noStrike">
              <a:solidFill>
                <a:schemeClr val="dk1"/>
              </a:solidFill>
              <a:latin typeface="Raleway"/>
              <a:ea typeface="Raleway"/>
              <a:cs typeface="Raleway"/>
              <a:sym typeface="Raleway"/>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Consolas"/>
              <a:ea typeface="Consolas"/>
              <a:cs typeface="Consolas"/>
              <a:sym typeface="Consolas"/>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p:txBody>
      </p:sp>
      <p:pic>
        <p:nvPicPr>
          <p:cNvPr id="411" name="Google Shape;411;p65"/>
          <p:cNvPicPr preferRelativeResize="0"/>
          <p:nvPr/>
        </p:nvPicPr>
        <p:blipFill rotWithShape="1">
          <a:blip r:embed="rId3">
            <a:alphaModFix/>
          </a:blip>
          <a:srcRect b="0" l="0" r="0" t="0"/>
          <a:stretch/>
        </p:blipFill>
        <p:spPr>
          <a:xfrm>
            <a:off x="152400" y="1519515"/>
            <a:ext cx="5212475" cy="3195299"/>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66"/>
          <p:cNvSpPr txBox="1"/>
          <p:nvPr/>
        </p:nvSpPr>
        <p:spPr>
          <a:xfrm>
            <a:off x="5517275" y="1573525"/>
            <a:ext cx="3237300" cy="2933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i="0" lang="en-GB" sz="1600" u="none" cap="none" strike="noStrike">
                <a:solidFill>
                  <a:srgbClr val="000000"/>
                </a:solidFill>
                <a:latin typeface="Raleway Light"/>
                <a:ea typeface="Raleway Light"/>
                <a:cs typeface="Raleway Light"/>
                <a:sym typeface="Raleway Light"/>
              </a:rPr>
              <a:t>Elegimos </a:t>
            </a:r>
            <a:r>
              <a:rPr b="1" i="0" lang="en-GB" sz="1600" u="none" cap="none" strike="noStrike">
                <a:solidFill>
                  <a:srgbClr val="000000"/>
                </a:solidFill>
                <a:latin typeface="Raleway"/>
                <a:ea typeface="Raleway"/>
                <a:cs typeface="Raleway"/>
                <a:sym typeface="Raleway"/>
              </a:rPr>
              <a:t>“público”</a:t>
            </a:r>
            <a:r>
              <a:rPr i="0" lang="en-GB" sz="1600" u="none" cap="none" strike="noStrike">
                <a:solidFill>
                  <a:srgbClr val="000000"/>
                </a:solidFill>
                <a:latin typeface="Raleway Light"/>
                <a:ea typeface="Raleway Light"/>
                <a:cs typeface="Raleway Light"/>
                <a:sym typeface="Raleway Light"/>
              </a:rPr>
              <a:t> o </a:t>
            </a:r>
            <a:r>
              <a:rPr b="1" i="0" lang="en-GB" sz="1600" u="none" cap="none" strike="noStrike">
                <a:solidFill>
                  <a:srgbClr val="000000"/>
                </a:solidFill>
                <a:latin typeface="Raleway"/>
                <a:ea typeface="Raleway"/>
                <a:cs typeface="Raleway"/>
                <a:sym typeface="Raleway"/>
              </a:rPr>
              <a:t>“privado”</a:t>
            </a:r>
            <a:r>
              <a:rPr i="0" lang="en-GB" sz="1600" u="none" cap="none" strike="noStrike">
                <a:solidFill>
                  <a:srgbClr val="000000"/>
                </a:solidFill>
                <a:latin typeface="Raleway Light"/>
                <a:ea typeface="Raleway Light"/>
                <a:cs typeface="Raleway Light"/>
                <a:sym typeface="Raleway Light"/>
              </a:rPr>
              <a:t>. Si bien con privado limitamos el acceso a cualquier persona, no nos permitirá mostrar nuestro código como página web, por lo que elegimos </a:t>
            </a:r>
            <a:r>
              <a:rPr b="1" i="0" lang="en-GB" sz="1600" u="none" cap="none" strike="noStrike">
                <a:solidFill>
                  <a:srgbClr val="000000"/>
                </a:solidFill>
                <a:latin typeface="Raleway"/>
                <a:ea typeface="Raleway"/>
                <a:cs typeface="Raleway"/>
                <a:sym typeface="Raleway"/>
              </a:rPr>
              <a:t>“público”</a:t>
            </a:r>
            <a:r>
              <a:rPr i="0" lang="en-GB" sz="1600" u="none" cap="none" strike="noStrike">
                <a:solidFill>
                  <a:srgbClr val="000000"/>
                </a:solidFill>
                <a:latin typeface="Raleway Light"/>
                <a:ea typeface="Raleway Light"/>
                <a:cs typeface="Raleway Light"/>
                <a:sym typeface="Raleway Light"/>
              </a:rPr>
              <a:t>. Luego hacemos clic en </a:t>
            </a:r>
            <a:r>
              <a:rPr b="1" i="0" lang="en-GB" sz="1600" u="none" cap="none" strike="noStrike">
                <a:solidFill>
                  <a:srgbClr val="000000"/>
                </a:solidFill>
                <a:latin typeface="Raleway"/>
                <a:ea typeface="Raleway"/>
                <a:cs typeface="Raleway"/>
                <a:sym typeface="Raleway"/>
              </a:rPr>
              <a:t>“create repository”</a:t>
            </a:r>
            <a:r>
              <a:rPr i="0" lang="en-GB" sz="1600" u="none" cap="none" strike="noStrike">
                <a:solidFill>
                  <a:srgbClr val="000000"/>
                </a:solidFill>
                <a:latin typeface="Raleway Light"/>
                <a:ea typeface="Raleway Light"/>
                <a:cs typeface="Raleway Light"/>
                <a:sym typeface="Raleway Light"/>
              </a:rPr>
              <a:t>.</a:t>
            </a:r>
            <a:endParaRPr i="0" sz="1600" u="none" cap="none" strike="noStrike">
              <a:solidFill>
                <a:srgbClr val="000000"/>
              </a:solidFill>
              <a:latin typeface="Raleway Light"/>
              <a:ea typeface="Raleway Light"/>
              <a:cs typeface="Raleway Light"/>
              <a:sym typeface="Raleway Light"/>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Didact Gothic"/>
              <a:ea typeface="Didact Gothic"/>
              <a:cs typeface="Didact Gothic"/>
              <a:sym typeface="Didact Gothic"/>
            </a:endParaRPr>
          </a:p>
        </p:txBody>
      </p:sp>
      <p:pic>
        <p:nvPicPr>
          <p:cNvPr id="417" name="Google Shape;417;p66"/>
          <p:cNvPicPr preferRelativeResize="0"/>
          <p:nvPr/>
        </p:nvPicPr>
        <p:blipFill rotWithShape="1">
          <a:blip r:embed="rId3">
            <a:alphaModFix/>
          </a:blip>
          <a:srcRect b="0" l="0" r="0" t="0"/>
          <a:stretch/>
        </p:blipFill>
        <p:spPr>
          <a:xfrm>
            <a:off x="791800" y="1518715"/>
            <a:ext cx="4725472" cy="3471584"/>
          </a:xfrm>
          <a:prstGeom prst="rect">
            <a:avLst/>
          </a:prstGeom>
          <a:noFill/>
          <a:ln>
            <a:noFill/>
          </a:ln>
        </p:spPr>
      </p:pic>
      <p:sp>
        <p:nvSpPr>
          <p:cNvPr id="418" name="Google Shape;418;p66"/>
          <p:cNvSpPr txBox="1"/>
          <p:nvPr/>
        </p:nvSpPr>
        <p:spPr>
          <a:xfrm>
            <a:off x="643801" y="23820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2400" u="none" cap="none" strike="noStrike">
                <a:solidFill>
                  <a:schemeClr val="dk1"/>
                </a:solidFill>
                <a:latin typeface="Raleway"/>
                <a:ea typeface="Raleway"/>
                <a:cs typeface="Raleway"/>
                <a:sym typeface="Raleway"/>
              </a:rPr>
              <a:t>CREANDO UN REPOSITORIO</a:t>
            </a:r>
            <a:endParaRPr b="1" sz="2400" u="none" cap="none" strike="noStrike">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b="1" i="0" sz="1600" u="none" cap="none" strike="noStrike">
              <a:solidFill>
                <a:srgbClr val="000000"/>
              </a:solidFill>
              <a:latin typeface="Helvetica Neue"/>
              <a:ea typeface="Helvetica Neue"/>
              <a:cs typeface="Helvetica Neue"/>
              <a:sym typeface="Helvetica Neue"/>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pic>
        <p:nvPicPr>
          <p:cNvPr id="423" name="Google Shape;423;p67"/>
          <p:cNvPicPr preferRelativeResize="0"/>
          <p:nvPr/>
        </p:nvPicPr>
        <p:blipFill rotWithShape="1">
          <a:blip r:embed="rId3">
            <a:alphaModFix/>
          </a:blip>
          <a:srcRect b="0" l="0" r="0" t="0"/>
          <a:stretch/>
        </p:blipFill>
        <p:spPr>
          <a:xfrm>
            <a:off x="577550" y="152800"/>
            <a:ext cx="7988911" cy="48379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68"/>
          <p:cNvSpPr txBox="1"/>
          <p:nvPr/>
        </p:nvSpPr>
        <p:spPr>
          <a:xfrm>
            <a:off x="686626" y="61740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chemeClr val="dk1"/>
              </a:buClr>
              <a:buSzPts val="1100"/>
              <a:buFont typeface="Arial"/>
              <a:buNone/>
            </a:pPr>
            <a:r>
              <a:rPr b="1" lang="en-GB" sz="2400" u="none" cap="none" strike="noStrike">
                <a:solidFill>
                  <a:schemeClr val="dk1"/>
                </a:solidFill>
                <a:latin typeface="Raleway"/>
                <a:ea typeface="Raleway"/>
                <a:cs typeface="Raleway"/>
                <a:sym typeface="Raleway"/>
              </a:rPr>
              <a:t>VAMOS A SUBIR NUESTRO REPOSITORIO</a:t>
            </a:r>
            <a:endParaRPr b="1" sz="2400" u="none" cap="none" strike="noStrike">
              <a:solidFill>
                <a:schemeClr val="dk1"/>
              </a:solidFill>
              <a:latin typeface="Raleway"/>
              <a:ea typeface="Raleway"/>
              <a:cs typeface="Raleway"/>
              <a:sym typeface="Raleway"/>
            </a:endParaRPr>
          </a:p>
        </p:txBody>
      </p:sp>
      <p:sp>
        <p:nvSpPr>
          <p:cNvPr id="429" name="Google Shape;429;p68"/>
          <p:cNvSpPr txBox="1"/>
          <p:nvPr/>
        </p:nvSpPr>
        <p:spPr>
          <a:xfrm>
            <a:off x="860475" y="1483625"/>
            <a:ext cx="7342200" cy="984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Vamos a nuestra terminal, y nos ubicamos en el proyecto creado en la clase pasada. Copiaremos las siguientes líneas para realizar el “push” de los archivos a nuestro servidor en GitHub.</a:t>
            </a:r>
            <a:endParaRPr i="0" u="none" cap="none" strike="noStrike">
              <a:solidFill>
                <a:srgbClr val="000000"/>
              </a:solidFill>
              <a:latin typeface="Raleway Light"/>
              <a:ea typeface="Raleway Light"/>
              <a:cs typeface="Raleway Light"/>
              <a:sym typeface="Raleway Light"/>
            </a:endParaRPr>
          </a:p>
        </p:txBody>
      </p:sp>
      <p:graphicFrame>
        <p:nvGraphicFramePr>
          <p:cNvPr id="430" name="Google Shape;430;p68"/>
          <p:cNvGraphicFramePr/>
          <p:nvPr/>
        </p:nvGraphicFramePr>
        <p:xfrm>
          <a:off x="686613" y="2772125"/>
          <a:ext cx="3000000" cy="3000000"/>
        </p:xfrm>
        <a:graphic>
          <a:graphicData uri="http://schemas.openxmlformats.org/drawingml/2006/table">
            <a:tbl>
              <a:tblPr>
                <a:noFill/>
                <a:tableStyleId>{7BDC755F-510D-4B6F-A498-044D72821A75}</a:tableStyleId>
              </a:tblPr>
              <a:tblGrid>
                <a:gridCol w="7856400"/>
              </a:tblGrid>
              <a:tr h="1507100">
                <a:tc>
                  <a:txBody>
                    <a:bodyPr/>
                    <a:lstStyle/>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666666"/>
                          </a:solidFill>
                          <a:highlight>
                            <a:schemeClr val="dk1"/>
                          </a:highlight>
                          <a:latin typeface="Didact Gothic"/>
                          <a:ea typeface="Didact Gothic"/>
                          <a:cs typeface="Didact Gothic"/>
                          <a:sym typeface="Didact Gothic"/>
                        </a:rPr>
                        <a:t>/* Paso 1: me ubico en mi repositorio */</a:t>
                      </a:r>
                      <a:endParaRPr sz="1600" u="none" cap="none" strike="noStrike">
                        <a:solidFill>
                          <a:srgbClr val="666666"/>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a:solidFill>
                            <a:srgbClr val="00FF00"/>
                          </a:solidFill>
                          <a:highlight>
                            <a:schemeClr val="dk1"/>
                          </a:highlight>
                          <a:latin typeface="Didact Gothic"/>
                          <a:ea typeface="Didact Gothic"/>
                          <a:cs typeface="Didact Gothic"/>
                          <a:sym typeface="Didact Gothic"/>
                        </a:rPr>
                        <a:t>co</a:t>
                      </a:r>
                      <a:r>
                        <a:rPr lang="en-GB" sz="1600" u="none" cap="none" strike="noStrike">
                          <a:solidFill>
                            <a:srgbClr val="00FF00"/>
                          </a:solidFill>
                          <a:highlight>
                            <a:schemeClr val="dk1"/>
                          </a:highlight>
                          <a:latin typeface="Didact Gothic"/>
                          <a:ea typeface="Didact Gothic"/>
                          <a:cs typeface="Didact Gothic"/>
                          <a:sym typeface="Didact Gothic"/>
                        </a:rPr>
                        <a:t>smefulanito</a:t>
                      </a:r>
                      <a:r>
                        <a:rPr lang="en-GB" sz="1600" u="none" cap="none" strike="noStrike">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3F3F3"/>
                          </a:solidFill>
                          <a:highlight>
                            <a:schemeClr val="dk1"/>
                          </a:highlight>
                          <a:latin typeface="Didact Gothic"/>
                          <a:ea typeface="Didact Gothic"/>
                          <a:cs typeface="Didact Gothic"/>
                          <a:sym typeface="Didact Gothic"/>
                        </a:rPr>
                        <a:t>$ cd Documents/Proyectos/mi_repositorio</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u="none" cap="none" strike="noStrike">
                          <a:solidFill>
                            <a:srgbClr val="666666"/>
                          </a:solidFill>
                          <a:highlight>
                            <a:schemeClr val="dk1"/>
                          </a:highlight>
                          <a:latin typeface="Didact Gothic"/>
                          <a:ea typeface="Didact Gothic"/>
                          <a:cs typeface="Didact Gothic"/>
                          <a:sym typeface="Didact Gothic"/>
                        </a:rPr>
                        <a:t>/* Paso 2: indico cuál será mi nuevo repositorio remoto */</a:t>
                      </a:r>
                      <a:endParaRPr sz="1800" u="none" cap="none" strike="noStrike">
                        <a:solidFill>
                          <a:srgbClr val="F3F3F3"/>
                        </a:solidFill>
                        <a:highlight>
                          <a:srgbClr val="000000"/>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600"/>
                        <a:buFont typeface="Arial"/>
                        <a:buNone/>
                      </a:pPr>
                      <a:r>
                        <a:rPr lang="en-GB" sz="1600">
                          <a:solidFill>
                            <a:srgbClr val="00FF00"/>
                          </a:solidFill>
                          <a:highlight>
                            <a:schemeClr val="dk1"/>
                          </a:highlight>
                          <a:latin typeface="Didact Gothic"/>
                          <a:ea typeface="Didact Gothic"/>
                          <a:cs typeface="Didact Gothic"/>
                          <a:sym typeface="Didact Gothic"/>
                        </a:rPr>
                        <a:t>cosmefulanito</a:t>
                      </a:r>
                      <a:r>
                        <a:rPr lang="en-GB" sz="1600">
                          <a:solidFill>
                            <a:srgbClr val="FF00FF"/>
                          </a:solidFill>
                          <a:highlight>
                            <a:schemeClr val="dk1"/>
                          </a:highlight>
                          <a:latin typeface="Didact Gothic"/>
                          <a:ea typeface="Didact Gothic"/>
                          <a:cs typeface="Didact Gothic"/>
                          <a:sym typeface="Didact Gothic"/>
                        </a:rPr>
                        <a:t> </a:t>
                      </a:r>
                      <a:r>
                        <a:rPr lang="en-GB" sz="1600" u="none" cap="none" strike="noStrike">
                          <a:solidFill>
                            <a:srgbClr val="FF00FF"/>
                          </a:solidFill>
                          <a:highlight>
                            <a:schemeClr val="dk1"/>
                          </a:highlight>
                          <a:latin typeface="Didact Gothic"/>
                          <a:ea typeface="Didact Gothic"/>
                          <a:cs typeface="Didact Gothic"/>
                          <a:sym typeface="Didact Gothic"/>
                        </a:rPr>
                        <a:t>:~</a:t>
                      </a:r>
                      <a:r>
                        <a:rPr lang="en-GB" sz="1600" u="none" cap="none" strike="noStrike">
                          <a:solidFill>
                            <a:srgbClr val="FFFF00"/>
                          </a:solidFill>
                          <a:highlight>
                            <a:schemeClr val="dk1"/>
                          </a:highlight>
                          <a:latin typeface="Didact Gothic"/>
                          <a:ea typeface="Didact Gothic"/>
                          <a:cs typeface="Didact Gothic"/>
                          <a:sym typeface="Didact Gothic"/>
                        </a:rPr>
                        <a:t>/Documents/Proyectos/mi_repositorio</a:t>
                      </a:r>
                      <a:r>
                        <a:rPr lang="en-GB" sz="1800" u="none" cap="none" strike="noStrike">
                          <a:solidFill>
                            <a:srgbClr val="F3F3F3"/>
                          </a:solidFill>
                          <a:highlight>
                            <a:schemeClr val="dk1"/>
                          </a:highlight>
                          <a:latin typeface="Didact Gothic"/>
                          <a:ea typeface="Didact Gothic"/>
                          <a:cs typeface="Didact Gothic"/>
                          <a:sym typeface="Didact Gothic"/>
                        </a:rPr>
                        <a:t>$ git remote add origin https://github.com/miuser/mi_repositorio.git</a:t>
                      </a:r>
                      <a:endParaRPr sz="1800" u="none" cap="none" strike="noStrike">
                        <a:solidFill>
                          <a:srgbClr val="F3F3F3"/>
                        </a:solidFill>
                        <a:highlight>
                          <a:schemeClr val="dk1"/>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graphicFrame>
        <p:nvGraphicFramePr>
          <p:cNvPr id="435" name="Google Shape;435;p69"/>
          <p:cNvGraphicFramePr/>
          <p:nvPr/>
        </p:nvGraphicFramePr>
        <p:xfrm>
          <a:off x="585700" y="1479850"/>
          <a:ext cx="3000000" cy="3000000"/>
        </p:xfrm>
        <a:graphic>
          <a:graphicData uri="http://schemas.openxmlformats.org/drawingml/2006/table">
            <a:tbl>
              <a:tblPr>
                <a:noFill/>
                <a:tableStyleId>{7BDC755F-510D-4B6F-A498-044D72821A75}</a:tableStyleId>
              </a:tblPr>
              <a:tblGrid>
                <a:gridCol w="8016350"/>
              </a:tblGrid>
              <a:tr h="3101475">
                <a:tc>
                  <a:txBody>
                    <a:bodyPr/>
                    <a:lstStyle/>
                    <a:p>
                      <a:pPr indent="0" lvl="0" marL="0" marR="0" rtl="0" algn="l">
                        <a:lnSpc>
                          <a:spcPct val="100000"/>
                        </a:lnSpc>
                        <a:spcBef>
                          <a:spcPts val="0"/>
                        </a:spcBef>
                        <a:spcAft>
                          <a:spcPts val="0"/>
                        </a:spcAft>
                        <a:buClr>
                          <a:schemeClr val="dk1"/>
                        </a:buClr>
                        <a:buSzPts val="1100"/>
                        <a:buFont typeface="Arial"/>
                        <a:buNone/>
                      </a:pPr>
                      <a:r>
                        <a:rPr lang="en-GB" sz="1500" u="none" cap="none" strike="noStrike">
                          <a:solidFill>
                            <a:srgbClr val="666666"/>
                          </a:solidFill>
                          <a:highlight>
                            <a:schemeClr val="dk1"/>
                          </a:highlight>
                          <a:latin typeface="Didact Gothic"/>
                          <a:ea typeface="Didact Gothic"/>
                          <a:cs typeface="Didact Gothic"/>
                          <a:sym typeface="Didact Gothic"/>
                        </a:rPr>
                        <a:t>/* Paso 3: Pusheamos todos nuestros archivos al repositorio de github*/</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n-GB" sz="1600">
                          <a:solidFill>
                            <a:srgbClr val="00FF00"/>
                          </a:solidFill>
                          <a:highlight>
                            <a:schemeClr val="dk1"/>
                          </a:highlight>
                          <a:latin typeface="Didact Gothic"/>
                          <a:ea typeface="Didact Gothic"/>
                          <a:cs typeface="Didact Gothic"/>
                          <a:sym typeface="Didact Gothic"/>
                        </a:rPr>
                        <a:t>cosmefulanito</a:t>
                      </a:r>
                      <a:r>
                        <a:rPr lang="en-GB" sz="1600">
                          <a:solidFill>
                            <a:srgbClr val="FF00FF"/>
                          </a:solidFill>
                          <a:highlight>
                            <a:schemeClr val="dk1"/>
                          </a:highlight>
                          <a:latin typeface="Didact Gothic"/>
                          <a:ea typeface="Didact Gothic"/>
                          <a:cs typeface="Didact Gothic"/>
                          <a:sym typeface="Didact Gothic"/>
                        </a:rPr>
                        <a:t> </a:t>
                      </a:r>
                      <a:r>
                        <a:rPr lang="en-GB" sz="1500" u="none" cap="none" strike="noStrike">
                          <a:solidFill>
                            <a:srgbClr val="FF00FF"/>
                          </a:solidFill>
                          <a:highlight>
                            <a:schemeClr val="dk1"/>
                          </a:highlight>
                          <a:latin typeface="Didact Gothic"/>
                          <a:ea typeface="Didact Gothic"/>
                          <a:cs typeface="Didact Gothic"/>
                          <a:sym typeface="Didact Gothic"/>
                        </a:rPr>
                        <a:t>:~</a:t>
                      </a:r>
                      <a:r>
                        <a:rPr lang="en-GB" sz="1500" u="none" cap="none" strike="noStrike">
                          <a:solidFill>
                            <a:srgbClr val="FFFF00"/>
                          </a:solidFill>
                          <a:highlight>
                            <a:schemeClr val="dk1"/>
                          </a:highlight>
                          <a:latin typeface="Didact Gothic"/>
                          <a:ea typeface="Didact Gothic"/>
                          <a:cs typeface="Didact Gothic"/>
                          <a:sym typeface="Didact Gothic"/>
                        </a:rPr>
                        <a:t>/Documents/Proyectos/mi_repositorio</a:t>
                      </a:r>
                      <a:r>
                        <a:rPr lang="en-GB" sz="1500" u="none" cap="none" strike="noStrike">
                          <a:solidFill>
                            <a:srgbClr val="F3F3F3"/>
                          </a:solidFill>
                          <a:highlight>
                            <a:schemeClr val="dk1"/>
                          </a:highlight>
                          <a:latin typeface="Didact Gothic"/>
                          <a:ea typeface="Didact Gothic"/>
                          <a:cs typeface="Didact Gothic"/>
                          <a:sym typeface="Didact Gothic"/>
                        </a:rPr>
                        <a:t>$ git push -u origin master</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rgbClr val="F3F3F3"/>
                          </a:solidFill>
                          <a:highlight>
                            <a:schemeClr val="dk1"/>
                          </a:highlight>
                          <a:latin typeface="Didact Gothic"/>
                          <a:ea typeface="Didact Gothic"/>
                          <a:cs typeface="Didact Gothic"/>
                          <a:sym typeface="Didact Gothic"/>
                        </a:rPr>
                        <a:t>Username for 'https://github.com': miuser </a:t>
                      </a:r>
                      <a:r>
                        <a:rPr lang="en-GB" sz="1500" u="none" cap="none" strike="noStrike">
                          <a:solidFill>
                            <a:srgbClr val="999999"/>
                          </a:solidFill>
                          <a:highlight>
                            <a:schemeClr val="dk1"/>
                          </a:highlight>
                          <a:latin typeface="Didact Gothic"/>
                          <a:ea typeface="Didact Gothic"/>
                          <a:cs typeface="Didact Gothic"/>
                          <a:sym typeface="Didact Gothic"/>
                        </a:rPr>
                        <a:t>/* Pedirá el usuario de github */</a:t>
                      </a:r>
                      <a:endParaRPr sz="1500" u="none" cap="none" strike="noStrike">
                        <a:solidFill>
                          <a:srgbClr val="999999"/>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rgbClr val="F3F3F3"/>
                          </a:solidFill>
                          <a:highlight>
                            <a:schemeClr val="dk1"/>
                          </a:highlight>
                          <a:latin typeface="Didact Gothic"/>
                          <a:ea typeface="Didact Gothic"/>
                          <a:cs typeface="Didact Gothic"/>
                          <a:sym typeface="Didact Gothic"/>
                        </a:rPr>
                        <a:t>Password for 'https://isaine@github.com': </a:t>
                      </a:r>
                      <a:r>
                        <a:rPr lang="en-GB" sz="1500" u="none" cap="none" strike="noStrike">
                          <a:solidFill>
                            <a:srgbClr val="999999"/>
                          </a:solidFill>
                          <a:highlight>
                            <a:schemeClr val="dk1"/>
                          </a:highlight>
                          <a:latin typeface="Didact Gothic"/>
                          <a:ea typeface="Didact Gothic"/>
                          <a:cs typeface="Didact Gothic"/>
                          <a:sym typeface="Didact Gothic"/>
                        </a:rPr>
                        <a:t>/* Pedirá el la clave de github *//</a:t>
                      </a:r>
                      <a:endParaRPr sz="1500" u="none" cap="none" strike="noStrike">
                        <a:solidFill>
                          <a:srgbClr val="999999"/>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rgbClr val="F3F3F3"/>
                          </a:solidFill>
                          <a:highlight>
                            <a:schemeClr val="dk1"/>
                          </a:highlight>
                          <a:latin typeface="Didact Gothic"/>
                          <a:ea typeface="Didact Gothic"/>
                          <a:cs typeface="Didact Gothic"/>
                          <a:sym typeface="Didact Gothic"/>
                        </a:rPr>
                        <a:t>Counting objects: 9, done.</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rgbClr val="F3F3F3"/>
                          </a:solidFill>
                          <a:highlight>
                            <a:schemeClr val="dk1"/>
                          </a:highlight>
                          <a:latin typeface="Didact Gothic"/>
                          <a:ea typeface="Didact Gothic"/>
                          <a:cs typeface="Didact Gothic"/>
                          <a:sym typeface="Didact Gothic"/>
                        </a:rPr>
                        <a:t>Delta compression using up to 4 threads.</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rgbClr val="F3F3F3"/>
                          </a:solidFill>
                          <a:highlight>
                            <a:schemeClr val="dk1"/>
                          </a:highlight>
                          <a:latin typeface="Didact Gothic"/>
                          <a:ea typeface="Didact Gothic"/>
                          <a:cs typeface="Didact Gothic"/>
                          <a:sym typeface="Didact Gothic"/>
                        </a:rPr>
                        <a:t>Compressing objects: 100% (6/6), done.</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rgbClr val="F3F3F3"/>
                          </a:solidFill>
                          <a:highlight>
                            <a:schemeClr val="dk1"/>
                          </a:highlight>
                          <a:latin typeface="Didact Gothic"/>
                          <a:ea typeface="Didact Gothic"/>
                          <a:cs typeface="Didact Gothic"/>
                          <a:sym typeface="Didact Gothic"/>
                        </a:rPr>
                        <a:t>Writing objects: 100% (9/9), 869 bytes | 217.00 KiB/s, done.</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rgbClr val="F3F3F3"/>
                          </a:solidFill>
                          <a:highlight>
                            <a:schemeClr val="dk1"/>
                          </a:highlight>
                          <a:latin typeface="Didact Gothic"/>
                          <a:ea typeface="Didact Gothic"/>
                          <a:cs typeface="Didact Gothic"/>
                          <a:sym typeface="Didact Gothic"/>
                        </a:rPr>
                        <a:t>Total 9 (delta 2), reused 0 (delta 0)</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rgbClr val="F3F3F3"/>
                          </a:solidFill>
                          <a:highlight>
                            <a:schemeClr val="dk1"/>
                          </a:highlight>
                          <a:latin typeface="Didact Gothic"/>
                          <a:ea typeface="Didact Gothic"/>
                          <a:cs typeface="Didact Gothic"/>
                          <a:sym typeface="Didact Gothic"/>
                        </a:rPr>
                        <a:t>remote: Resolving deltas: 100% (2/2), done.</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rgbClr val="F3F3F3"/>
                          </a:solidFill>
                          <a:highlight>
                            <a:schemeClr val="dk1"/>
                          </a:highlight>
                          <a:latin typeface="Didact Gothic"/>
                          <a:ea typeface="Didact Gothic"/>
                          <a:cs typeface="Didact Gothic"/>
                          <a:sym typeface="Didact Gothic"/>
                        </a:rPr>
                        <a:t>To https://github.com/miuser/mi_repositorio.git</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500"/>
                        <a:buFont typeface="Arial"/>
                        <a:buNone/>
                      </a:pPr>
                      <a:r>
                        <a:rPr lang="en-GB" sz="1500" u="none" cap="none" strike="noStrike">
                          <a:solidFill>
                            <a:srgbClr val="F3F3F3"/>
                          </a:solidFill>
                          <a:highlight>
                            <a:schemeClr val="dk1"/>
                          </a:highlight>
                          <a:latin typeface="Didact Gothic"/>
                          <a:ea typeface="Didact Gothic"/>
                          <a:cs typeface="Didact Gothic"/>
                          <a:sym typeface="Didact Gothic"/>
                        </a:rPr>
                        <a:t> * [new branch]  	master -&gt; master</a:t>
                      </a:r>
                      <a:endParaRPr sz="1500" u="none" cap="none" strike="noStrike">
                        <a:solidFill>
                          <a:srgbClr val="F3F3F3"/>
                        </a:solidFill>
                        <a:highlight>
                          <a:schemeClr val="dk1"/>
                        </a:highlight>
                        <a:latin typeface="Didact Gothic"/>
                        <a:ea typeface="Didact Gothic"/>
                        <a:cs typeface="Didact Gothic"/>
                        <a:sym typeface="Didact Gothic"/>
                      </a:endParaRPr>
                    </a:p>
                    <a:p>
                      <a:pPr indent="0" lvl="0" marL="0" marR="0" rtl="0" algn="l">
                        <a:lnSpc>
                          <a:spcPct val="100000"/>
                        </a:lnSpc>
                        <a:spcBef>
                          <a:spcPts val="0"/>
                        </a:spcBef>
                        <a:spcAft>
                          <a:spcPts val="0"/>
                        </a:spcAft>
                        <a:buClr>
                          <a:schemeClr val="dk1"/>
                        </a:buClr>
                        <a:buSzPts val="1100"/>
                        <a:buFont typeface="Arial"/>
                        <a:buNone/>
                      </a:pPr>
                      <a:r>
                        <a:rPr lang="en-GB" sz="1500" u="none" cap="none" strike="noStrike">
                          <a:solidFill>
                            <a:srgbClr val="F3F3F3"/>
                          </a:solidFill>
                          <a:highlight>
                            <a:schemeClr val="dk1"/>
                          </a:highlight>
                          <a:latin typeface="Didact Gothic"/>
                          <a:ea typeface="Didact Gothic"/>
                          <a:cs typeface="Didact Gothic"/>
                          <a:sym typeface="Didact Gothic"/>
                        </a:rPr>
                        <a:t>Branch 'master' set up to track remote branch 'master' from 'origin'.</a:t>
                      </a:r>
                      <a:endParaRPr sz="1500" u="none" cap="none" strike="noStrike">
                        <a:solidFill>
                          <a:srgbClr val="F3F3F3"/>
                        </a:solidFill>
                        <a:highlight>
                          <a:schemeClr val="dk1"/>
                        </a:highlight>
                        <a:latin typeface="Didact Gothic"/>
                        <a:ea typeface="Didact Gothic"/>
                        <a:cs typeface="Didact Gothic"/>
                        <a:sym typeface="Didact Gothic"/>
                      </a:endParaRPr>
                    </a:p>
                  </a:txBody>
                  <a:tcPr marT="63500" marB="63500" marR="63500" marL="63500">
                    <a:solidFill>
                      <a:srgbClr val="000000"/>
                    </a:solidFill>
                  </a:tcPr>
                </a:tc>
              </a:tr>
            </a:tbl>
          </a:graphicData>
        </a:graphic>
      </p:graphicFrame>
      <p:sp>
        <p:nvSpPr>
          <p:cNvPr id="436" name="Google Shape;436;p69"/>
          <p:cNvSpPr txBox="1"/>
          <p:nvPr/>
        </p:nvSpPr>
        <p:spPr>
          <a:xfrm>
            <a:off x="643801" y="262675"/>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chemeClr val="dk1"/>
              </a:buClr>
              <a:buSzPts val="1100"/>
              <a:buFont typeface="Arial"/>
              <a:buNone/>
            </a:pPr>
            <a:r>
              <a:rPr b="1" lang="en-GB" sz="2400">
                <a:solidFill>
                  <a:schemeClr val="dk1"/>
                </a:solidFill>
                <a:latin typeface="Raleway"/>
                <a:ea typeface="Raleway"/>
                <a:cs typeface="Raleway"/>
                <a:sym typeface="Raleway"/>
              </a:rPr>
              <a:t>vamos a subir nuestro repositorio</a:t>
            </a:r>
            <a:endParaRPr b="1" sz="2400" u="none" cap="none" strike="noStrike">
              <a:solidFill>
                <a:schemeClr val="dk1"/>
              </a:solidFill>
              <a:latin typeface="Raleway"/>
              <a:ea typeface="Raleway"/>
              <a:cs typeface="Raleway"/>
              <a:sym typeface="Raleway"/>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70"/>
          <p:cNvSpPr txBox="1"/>
          <p:nvPr/>
        </p:nvSpPr>
        <p:spPr>
          <a:xfrm>
            <a:off x="643801" y="31160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600"/>
              </a:spcAft>
              <a:buClr>
                <a:schemeClr val="dk1"/>
              </a:buClr>
              <a:buSzPts val="1100"/>
              <a:buFont typeface="Arial"/>
              <a:buNone/>
            </a:pPr>
            <a:r>
              <a:rPr b="1" lang="en-GB" sz="2400">
                <a:solidFill>
                  <a:schemeClr val="dk1"/>
                </a:solidFill>
                <a:latin typeface="Raleway"/>
                <a:ea typeface="Raleway"/>
                <a:cs typeface="Raleway"/>
                <a:sym typeface="Raleway"/>
              </a:rPr>
              <a:t>L</a:t>
            </a:r>
            <a:r>
              <a:rPr b="1" lang="en-GB" sz="2400">
                <a:solidFill>
                  <a:schemeClr val="dk1"/>
                </a:solidFill>
                <a:latin typeface="Raleway"/>
                <a:ea typeface="Raleway"/>
                <a:cs typeface="Raleway"/>
                <a:sym typeface="Raleway"/>
              </a:rPr>
              <a:t>os archivos ya en github</a:t>
            </a:r>
            <a:endParaRPr b="1" sz="2400" u="none" cap="none" strike="noStrike">
              <a:solidFill>
                <a:schemeClr val="dk1"/>
              </a:solidFill>
              <a:latin typeface="Raleway"/>
              <a:ea typeface="Raleway"/>
              <a:cs typeface="Raleway"/>
              <a:sym typeface="Raleway"/>
            </a:endParaRPr>
          </a:p>
        </p:txBody>
      </p:sp>
      <p:pic>
        <p:nvPicPr>
          <p:cNvPr id="442" name="Google Shape;442;p70"/>
          <p:cNvPicPr preferRelativeResize="0"/>
          <p:nvPr/>
        </p:nvPicPr>
        <p:blipFill rotWithShape="1">
          <a:blip r:embed="rId3">
            <a:alphaModFix/>
          </a:blip>
          <a:srcRect b="0" l="0" r="0" t="0"/>
          <a:stretch/>
        </p:blipFill>
        <p:spPr>
          <a:xfrm>
            <a:off x="871625" y="1519515"/>
            <a:ext cx="7400749" cy="2987710"/>
          </a:xfrm>
          <a:prstGeom prst="rect">
            <a:avLst/>
          </a:prstGeom>
          <a:noFill/>
          <a:ln>
            <a:noFill/>
          </a:ln>
        </p:spPr>
      </p:pic>
      <p:sp>
        <p:nvSpPr>
          <p:cNvPr id="443" name="Google Shape;443;p70"/>
          <p:cNvSpPr/>
          <p:nvPr/>
        </p:nvSpPr>
        <p:spPr>
          <a:xfrm>
            <a:off x="970475" y="3355050"/>
            <a:ext cx="7029000" cy="596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71"/>
          <p:cNvSpPr txBox="1"/>
          <p:nvPr/>
        </p:nvSpPr>
        <p:spPr>
          <a:xfrm>
            <a:off x="643801" y="38830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1" lang="en-GB" sz="2400" u="none" cap="none" strike="noStrike">
                <a:solidFill>
                  <a:schemeClr val="dk1"/>
                </a:solidFill>
                <a:latin typeface="Raleway"/>
                <a:ea typeface="Raleway"/>
                <a:cs typeface="Raleway"/>
                <a:sym typeface="Raleway"/>
              </a:rPr>
              <a:t>MÁS PROPIEDADES DE GITHUB</a:t>
            </a:r>
            <a:endParaRPr b="1" sz="2400" u="none" cap="none" strike="noStrike">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449" name="Google Shape;449;p71"/>
          <p:cNvSpPr txBox="1"/>
          <p:nvPr/>
        </p:nvSpPr>
        <p:spPr>
          <a:xfrm>
            <a:off x="929250" y="1472625"/>
            <a:ext cx="7285500" cy="3000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chemeClr val="dk1"/>
                </a:solidFill>
                <a:latin typeface="Raleway Light"/>
                <a:ea typeface="Raleway Light"/>
                <a:cs typeface="Raleway Light"/>
                <a:sym typeface="Raleway Light"/>
              </a:rPr>
              <a:t>Como plataforma colaborativa, GitHub </a:t>
            </a:r>
            <a:r>
              <a:rPr b="1" i="0" lang="en-GB" u="none" cap="none" strike="noStrike">
                <a:solidFill>
                  <a:schemeClr val="dk1"/>
                </a:solidFill>
                <a:latin typeface="Raleway"/>
                <a:ea typeface="Raleway"/>
                <a:cs typeface="Raleway"/>
                <a:sym typeface="Raleway"/>
              </a:rPr>
              <a:t>ofrece a sus usuarios una gran cantidad de funcionalidades para la gestión de proyectos</a:t>
            </a:r>
            <a:r>
              <a:rPr i="0" lang="en-GB" u="none" cap="none" strike="noStrike">
                <a:solidFill>
                  <a:schemeClr val="dk1"/>
                </a:solidFill>
                <a:latin typeface="Raleway Light"/>
                <a:ea typeface="Raleway Light"/>
                <a:cs typeface="Raleway Light"/>
                <a:sym typeface="Raleway Light"/>
              </a:rPr>
              <a:t>, todas apoyadas por la comunidad. Por esta razón, a lo mejor dentro de un año tenga agregadas nuevas características que le permitan a los usuarios un mejor desenvolvimiento en el desarrollo de código.</a:t>
            </a:r>
            <a:endParaRPr i="0" u="none" cap="none" strike="noStrike">
              <a:solidFill>
                <a:schemeClr val="dk1"/>
              </a:solidFill>
              <a:latin typeface="Raleway Light"/>
              <a:ea typeface="Raleway Light"/>
              <a:cs typeface="Raleway Light"/>
              <a:sym typeface="Raleway Light"/>
            </a:endParaRPr>
          </a:p>
        </p:txBody>
      </p:sp>
      <p:pic>
        <p:nvPicPr>
          <p:cNvPr id="450" name="Google Shape;450;p71"/>
          <p:cNvPicPr preferRelativeResize="0"/>
          <p:nvPr/>
        </p:nvPicPr>
        <p:blipFill rotWithShape="1">
          <a:blip r:embed="rId3">
            <a:alphaModFix/>
          </a:blip>
          <a:srcRect b="0" l="0" r="0" t="0"/>
          <a:stretch/>
        </p:blipFill>
        <p:spPr>
          <a:xfrm>
            <a:off x="617575" y="3785775"/>
            <a:ext cx="7502451" cy="785141"/>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72"/>
          <p:cNvSpPr txBox="1"/>
          <p:nvPr/>
        </p:nvSpPr>
        <p:spPr>
          <a:xfrm>
            <a:off x="643801" y="21675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2400">
                <a:solidFill>
                  <a:schemeClr val="dk1"/>
                </a:solidFill>
                <a:latin typeface="Raleway"/>
                <a:ea typeface="Raleway"/>
                <a:cs typeface="Raleway"/>
                <a:sym typeface="Raleway"/>
              </a:rPr>
              <a:t>github pages</a:t>
            </a:r>
            <a:endParaRPr b="1" sz="2400" u="none" cap="none" strike="noStrike">
              <a:solidFill>
                <a:schemeClr val="dk1"/>
              </a:solidFill>
              <a:latin typeface="Raleway"/>
              <a:ea typeface="Raleway"/>
              <a:cs typeface="Raleway"/>
              <a:sym typeface="Raleway"/>
            </a:endParaRPr>
          </a:p>
          <a:p>
            <a:pPr indent="0" lvl="0" marL="0" marR="0" rtl="0" algn="l">
              <a:lnSpc>
                <a:spcPct val="115000"/>
              </a:lnSpc>
              <a:spcBef>
                <a:spcPts val="2000"/>
              </a:spcBef>
              <a:spcAft>
                <a:spcPts val="1200"/>
              </a:spcAft>
              <a:buClr>
                <a:schemeClr val="dk1"/>
              </a:buClr>
              <a:buSzPts val="1100"/>
              <a:buFont typeface="Arial"/>
              <a:buNone/>
            </a:pPr>
            <a:r>
              <a:t/>
            </a:r>
            <a:endParaRPr b="0" i="1" sz="3600" u="none" cap="none" strike="noStrike">
              <a:solidFill>
                <a:schemeClr val="dk1"/>
              </a:solidFill>
              <a:latin typeface="Anton"/>
              <a:ea typeface="Anton"/>
              <a:cs typeface="Anton"/>
              <a:sym typeface="Anton"/>
            </a:endParaRPr>
          </a:p>
        </p:txBody>
      </p:sp>
      <p:cxnSp>
        <p:nvCxnSpPr>
          <p:cNvPr id="456" name="Google Shape;456;p72"/>
          <p:cNvCxnSpPr>
            <a:endCxn id="457" idx="2"/>
          </p:cNvCxnSpPr>
          <p:nvPr/>
        </p:nvCxnSpPr>
        <p:spPr>
          <a:xfrm>
            <a:off x="1215382" y="2470020"/>
            <a:ext cx="7080300" cy="34800"/>
          </a:xfrm>
          <a:prstGeom prst="straightConnector1">
            <a:avLst/>
          </a:prstGeom>
          <a:noFill/>
          <a:ln cap="flat" cmpd="sng" w="9525">
            <a:solidFill>
              <a:schemeClr val="accent2"/>
            </a:solidFill>
            <a:prstDash val="solid"/>
            <a:round/>
            <a:headEnd len="sm" w="sm" type="none"/>
            <a:tailEnd len="sm" w="sm" type="none"/>
          </a:ln>
        </p:spPr>
      </p:cxnSp>
      <p:sp>
        <p:nvSpPr>
          <p:cNvPr id="458" name="Google Shape;458;p72"/>
          <p:cNvSpPr/>
          <p:nvPr/>
        </p:nvSpPr>
        <p:spPr>
          <a:xfrm>
            <a:off x="3250905" y="2138125"/>
            <a:ext cx="614100" cy="6141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0FF00"/>
              </a:solidFill>
              <a:latin typeface="Arial"/>
              <a:ea typeface="Arial"/>
              <a:cs typeface="Arial"/>
              <a:sym typeface="Arial"/>
            </a:endParaRPr>
          </a:p>
        </p:txBody>
      </p:sp>
      <p:sp>
        <p:nvSpPr>
          <p:cNvPr id="459" name="Google Shape;459;p72"/>
          <p:cNvSpPr/>
          <p:nvPr/>
        </p:nvSpPr>
        <p:spPr>
          <a:xfrm>
            <a:off x="5813659" y="2138125"/>
            <a:ext cx="614100" cy="6141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E0FF00"/>
              </a:solidFill>
              <a:latin typeface="Arial"/>
              <a:ea typeface="Arial"/>
              <a:cs typeface="Arial"/>
              <a:sym typeface="Arial"/>
            </a:endParaRPr>
          </a:p>
        </p:txBody>
      </p:sp>
      <p:sp>
        <p:nvSpPr>
          <p:cNvPr id="460" name="Google Shape;460;p72"/>
          <p:cNvSpPr txBox="1"/>
          <p:nvPr/>
        </p:nvSpPr>
        <p:spPr>
          <a:xfrm>
            <a:off x="242375" y="3059775"/>
            <a:ext cx="16065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sz="1200" u="none" cap="none" strike="noStrike">
                <a:solidFill>
                  <a:srgbClr val="000000"/>
                </a:solidFill>
                <a:highlight>
                  <a:srgbClr val="FFFFFF"/>
                </a:highlight>
                <a:latin typeface="Raleway Light"/>
                <a:ea typeface="Raleway Light"/>
                <a:cs typeface="Raleway Light"/>
                <a:sym typeface="Raleway Light"/>
              </a:rPr>
              <a:t>Ve a los “Settings” de nuestro repositorio.</a:t>
            </a:r>
            <a:endParaRPr i="0" sz="1200" u="none" cap="none" strike="noStrike">
              <a:solidFill>
                <a:srgbClr val="000000"/>
              </a:solidFill>
              <a:highlight>
                <a:srgbClr val="FFFFFF"/>
              </a:highlight>
              <a:latin typeface="Raleway Light"/>
              <a:ea typeface="Raleway Light"/>
              <a:cs typeface="Raleway Light"/>
              <a:sym typeface="Raleway Light"/>
            </a:endParaRPr>
          </a:p>
        </p:txBody>
      </p:sp>
      <p:sp>
        <p:nvSpPr>
          <p:cNvPr id="461" name="Google Shape;461;p72"/>
          <p:cNvSpPr txBox="1"/>
          <p:nvPr/>
        </p:nvSpPr>
        <p:spPr>
          <a:xfrm>
            <a:off x="3389337" y="2165064"/>
            <a:ext cx="2703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000000"/>
                </a:solidFill>
                <a:latin typeface="Helvetica Neue Light"/>
                <a:ea typeface="Helvetica Neue Light"/>
                <a:cs typeface="Helvetica Neue Light"/>
                <a:sym typeface="Helvetica Neue Light"/>
              </a:rPr>
              <a:t>2</a:t>
            </a:r>
            <a:endParaRPr b="0" i="0" sz="2400" u="none" cap="none" strike="noStrike">
              <a:solidFill>
                <a:srgbClr val="000000"/>
              </a:solidFill>
              <a:latin typeface="Helvetica Neue Light"/>
              <a:ea typeface="Helvetica Neue Light"/>
              <a:cs typeface="Helvetica Neue Light"/>
              <a:sym typeface="Helvetica Neue Light"/>
            </a:endParaRPr>
          </a:p>
        </p:txBody>
      </p:sp>
      <p:sp>
        <p:nvSpPr>
          <p:cNvPr id="462" name="Google Shape;462;p72"/>
          <p:cNvSpPr txBox="1"/>
          <p:nvPr/>
        </p:nvSpPr>
        <p:spPr>
          <a:xfrm>
            <a:off x="5946407" y="2192820"/>
            <a:ext cx="270300" cy="312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GB" sz="2400" u="none" cap="none" strike="noStrike">
                <a:solidFill>
                  <a:srgbClr val="000000"/>
                </a:solidFill>
                <a:latin typeface="Helvetica Neue Light"/>
                <a:ea typeface="Helvetica Neue Light"/>
                <a:cs typeface="Helvetica Neue Light"/>
                <a:sym typeface="Helvetica Neue Light"/>
              </a:rPr>
              <a:t>3</a:t>
            </a:r>
            <a:endParaRPr b="0" i="0" sz="2400" u="none" cap="none" strike="noStrike">
              <a:solidFill>
                <a:srgbClr val="000000"/>
              </a:solidFill>
              <a:latin typeface="Helvetica Neue Light"/>
              <a:ea typeface="Helvetica Neue Light"/>
              <a:cs typeface="Helvetica Neue Light"/>
              <a:sym typeface="Helvetica Neue Light"/>
            </a:endParaRPr>
          </a:p>
        </p:txBody>
      </p:sp>
      <p:sp>
        <p:nvSpPr>
          <p:cNvPr id="463" name="Google Shape;463;p72"/>
          <p:cNvSpPr/>
          <p:nvPr/>
        </p:nvSpPr>
        <p:spPr>
          <a:xfrm>
            <a:off x="738580" y="2138125"/>
            <a:ext cx="614100" cy="6141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0FF00"/>
              </a:solidFill>
              <a:latin typeface="Arial"/>
              <a:ea typeface="Arial"/>
              <a:cs typeface="Arial"/>
              <a:sym typeface="Arial"/>
            </a:endParaRPr>
          </a:p>
        </p:txBody>
      </p:sp>
      <p:sp>
        <p:nvSpPr>
          <p:cNvPr id="464" name="Google Shape;464;p72"/>
          <p:cNvSpPr txBox="1"/>
          <p:nvPr/>
        </p:nvSpPr>
        <p:spPr>
          <a:xfrm>
            <a:off x="891050" y="2162648"/>
            <a:ext cx="2703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000000"/>
                </a:solidFill>
                <a:latin typeface="Helvetica Neue Light"/>
                <a:ea typeface="Helvetica Neue Light"/>
                <a:cs typeface="Helvetica Neue Light"/>
                <a:sym typeface="Helvetica Neue Light"/>
              </a:rPr>
              <a:t>1</a:t>
            </a:r>
            <a:endParaRPr b="0" i="0" sz="2400" u="none" cap="none" strike="noStrike">
              <a:solidFill>
                <a:srgbClr val="000000"/>
              </a:solidFill>
              <a:latin typeface="Helvetica Neue Light"/>
              <a:ea typeface="Helvetica Neue Light"/>
              <a:cs typeface="Helvetica Neue Light"/>
              <a:sym typeface="Helvetica Neue Light"/>
            </a:endParaRPr>
          </a:p>
        </p:txBody>
      </p:sp>
      <p:sp>
        <p:nvSpPr>
          <p:cNvPr id="465" name="Google Shape;465;p72"/>
          <p:cNvSpPr/>
          <p:nvPr/>
        </p:nvSpPr>
        <p:spPr>
          <a:xfrm>
            <a:off x="8027784" y="2138125"/>
            <a:ext cx="614100" cy="6141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E0FF00"/>
              </a:solidFill>
              <a:latin typeface="Arial"/>
              <a:ea typeface="Arial"/>
              <a:cs typeface="Arial"/>
              <a:sym typeface="Arial"/>
            </a:endParaRPr>
          </a:p>
        </p:txBody>
      </p:sp>
      <p:sp>
        <p:nvSpPr>
          <p:cNvPr id="457" name="Google Shape;457;p72"/>
          <p:cNvSpPr txBox="1"/>
          <p:nvPr/>
        </p:nvSpPr>
        <p:spPr>
          <a:xfrm>
            <a:off x="8160532" y="2192820"/>
            <a:ext cx="270300" cy="312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GB" sz="2400" u="none" cap="none" strike="noStrike">
                <a:solidFill>
                  <a:srgbClr val="000000"/>
                </a:solidFill>
                <a:latin typeface="Helvetica Neue Light"/>
                <a:ea typeface="Helvetica Neue Light"/>
                <a:cs typeface="Helvetica Neue Light"/>
                <a:sym typeface="Helvetica Neue Light"/>
              </a:rPr>
              <a:t>4</a:t>
            </a:r>
            <a:endParaRPr b="0" i="0" sz="2400" u="none" cap="none" strike="noStrike">
              <a:solidFill>
                <a:srgbClr val="000000"/>
              </a:solidFill>
              <a:latin typeface="Helvetica Neue Light"/>
              <a:ea typeface="Helvetica Neue Light"/>
              <a:cs typeface="Helvetica Neue Light"/>
              <a:sym typeface="Helvetica Neue Light"/>
            </a:endParaRPr>
          </a:p>
        </p:txBody>
      </p:sp>
      <p:sp>
        <p:nvSpPr>
          <p:cNvPr id="466" name="Google Shape;466;p72"/>
          <p:cNvSpPr txBox="1"/>
          <p:nvPr/>
        </p:nvSpPr>
        <p:spPr>
          <a:xfrm>
            <a:off x="7357925" y="3059775"/>
            <a:ext cx="16065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sz="1200" u="none" cap="none" strike="noStrike">
                <a:solidFill>
                  <a:srgbClr val="000000"/>
                </a:solidFill>
                <a:highlight>
                  <a:srgbClr val="FFFFFF"/>
                </a:highlight>
                <a:latin typeface="Raleway Light"/>
                <a:ea typeface="Raleway Light"/>
                <a:cs typeface="Raleway Light"/>
                <a:sym typeface="Raleway Light"/>
              </a:rPr>
              <a:t>Guarda los cambios y GitHub cumplirá la función básica de cualquier otro Hosting.</a:t>
            </a:r>
            <a:endParaRPr i="0" sz="1200" u="none" cap="none" strike="noStrike">
              <a:solidFill>
                <a:srgbClr val="000000"/>
              </a:solidFill>
              <a:latin typeface="Raleway Light"/>
              <a:ea typeface="Raleway Light"/>
              <a:cs typeface="Raleway Light"/>
              <a:sym typeface="Raleway Light"/>
            </a:endParaRPr>
          </a:p>
        </p:txBody>
      </p:sp>
      <p:sp>
        <p:nvSpPr>
          <p:cNvPr id="467" name="Google Shape;467;p72"/>
          <p:cNvSpPr txBox="1"/>
          <p:nvPr/>
        </p:nvSpPr>
        <p:spPr>
          <a:xfrm>
            <a:off x="893100" y="4269250"/>
            <a:ext cx="7357800" cy="3000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700"/>
              <a:buFont typeface="Arial"/>
              <a:buNone/>
            </a:pPr>
            <a:r>
              <a:rPr b="1" i="0" lang="en-GB" u="none" cap="none" strike="noStrike">
                <a:solidFill>
                  <a:schemeClr val="dk1"/>
                </a:solidFill>
                <a:latin typeface="Raleway"/>
                <a:ea typeface="Raleway"/>
                <a:cs typeface="Raleway"/>
                <a:sym typeface="Raleway"/>
              </a:rPr>
              <a:t>Importante: </a:t>
            </a:r>
            <a:r>
              <a:rPr i="0" lang="en-GB" u="none" cap="none" strike="noStrike">
                <a:solidFill>
                  <a:schemeClr val="dk1"/>
                </a:solidFill>
                <a:latin typeface="Raleway Light"/>
                <a:ea typeface="Raleway Light"/>
                <a:cs typeface="Raleway Light"/>
                <a:sym typeface="Raleway Light"/>
              </a:rPr>
              <a:t>el proyecto sólo debe ser de archivos estáticos, ningún archivo que requiera de BackEnd especial.</a:t>
            </a:r>
            <a:endParaRPr i="0" sz="1000" u="none" cap="none" strike="noStrike">
              <a:solidFill>
                <a:srgbClr val="000000"/>
              </a:solidFill>
              <a:latin typeface="Raleway Light"/>
              <a:ea typeface="Raleway Light"/>
              <a:cs typeface="Raleway Light"/>
              <a:sym typeface="Raleway Light"/>
            </a:endParaRPr>
          </a:p>
        </p:txBody>
      </p:sp>
      <p:sp>
        <p:nvSpPr>
          <p:cNvPr id="468" name="Google Shape;468;p72"/>
          <p:cNvSpPr txBox="1"/>
          <p:nvPr/>
        </p:nvSpPr>
        <p:spPr>
          <a:xfrm>
            <a:off x="0" y="1411038"/>
            <a:ext cx="9144000" cy="562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u="none" cap="none" strike="noStrike">
                <a:solidFill>
                  <a:schemeClr val="dk1"/>
                </a:solidFill>
                <a:latin typeface="Raleway Light"/>
                <a:ea typeface="Raleway Light"/>
                <a:cs typeface="Raleway Light"/>
                <a:sym typeface="Raleway Light"/>
              </a:rPr>
              <a:t>GitHub te permite </a:t>
            </a:r>
            <a:r>
              <a:rPr b="1" i="0" lang="en-GB" u="none" cap="none" strike="noStrike">
                <a:solidFill>
                  <a:schemeClr val="dk1"/>
                </a:solidFill>
                <a:latin typeface="Raleway"/>
                <a:ea typeface="Raleway"/>
                <a:cs typeface="Raleway"/>
                <a:sym typeface="Raleway"/>
              </a:rPr>
              <a:t>publicar tus proyectos online</a:t>
            </a:r>
            <a:r>
              <a:rPr i="0" lang="en-GB" u="none" cap="none" strike="noStrike">
                <a:solidFill>
                  <a:schemeClr val="dk1"/>
                </a:solidFill>
                <a:latin typeface="Raleway Light"/>
                <a:ea typeface="Raleway Light"/>
                <a:cs typeface="Raleway Light"/>
                <a:sym typeface="Raleway Light"/>
              </a:rPr>
              <a:t>. Para generar una GitHub page debes: </a:t>
            </a:r>
            <a:endParaRPr i="0" u="none" cap="none" strike="noStrike">
              <a:solidFill>
                <a:srgbClr val="000000"/>
              </a:solidFill>
              <a:latin typeface="Raleway Light"/>
              <a:ea typeface="Raleway Light"/>
              <a:cs typeface="Raleway Light"/>
              <a:sym typeface="Raleway Light"/>
            </a:endParaRPr>
          </a:p>
        </p:txBody>
      </p:sp>
      <p:sp>
        <p:nvSpPr>
          <p:cNvPr id="469" name="Google Shape;469;p72"/>
          <p:cNvSpPr txBox="1"/>
          <p:nvPr/>
        </p:nvSpPr>
        <p:spPr>
          <a:xfrm>
            <a:off x="2800925" y="3059775"/>
            <a:ext cx="1606500" cy="1065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800"/>
              <a:buFont typeface="Arial"/>
              <a:buNone/>
            </a:pPr>
            <a:r>
              <a:rPr i="0" lang="en-GB" sz="1200" u="none" cap="none" strike="noStrike">
                <a:solidFill>
                  <a:srgbClr val="000000"/>
                </a:solidFill>
                <a:highlight>
                  <a:srgbClr val="FFFFFF"/>
                </a:highlight>
                <a:latin typeface="Raleway Light"/>
                <a:ea typeface="Raleway Light"/>
                <a:cs typeface="Raleway Light"/>
                <a:sym typeface="Raleway Light"/>
              </a:rPr>
              <a:t>Activa tu GitHub page.</a:t>
            </a:r>
            <a:endParaRPr i="0" sz="1200" u="none" cap="none" strike="noStrike">
              <a:solidFill>
                <a:srgbClr val="000000"/>
              </a:solidFill>
              <a:latin typeface="Raleway Light"/>
              <a:ea typeface="Raleway Light"/>
              <a:cs typeface="Raleway Light"/>
              <a:sym typeface="Raleway Light"/>
            </a:endParaRPr>
          </a:p>
        </p:txBody>
      </p:sp>
      <p:sp>
        <p:nvSpPr>
          <p:cNvPr id="470" name="Google Shape;470;p72"/>
          <p:cNvSpPr txBox="1"/>
          <p:nvPr/>
        </p:nvSpPr>
        <p:spPr>
          <a:xfrm>
            <a:off x="5079425" y="3131325"/>
            <a:ext cx="1606500" cy="922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i="0" lang="en-GB" sz="1200" u="none" cap="none" strike="noStrike">
                <a:solidFill>
                  <a:schemeClr val="dk1"/>
                </a:solidFill>
                <a:latin typeface="Raleway"/>
                <a:ea typeface="Raleway"/>
                <a:cs typeface="Raleway"/>
                <a:sym typeface="Raleway"/>
              </a:rPr>
              <a:t>Selecciona qué rama quieres usar.</a:t>
            </a:r>
            <a:endParaRPr i="0" sz="1200" u="none" cap="none" strike="noStrike">
              <a:solidFill>
                <a:srgbClr val="000000"/>
              </a:solidFill>
              <a:latin typeface="Raleway Light"/>
              <a:ea typeface="Raleway Light"/>
              <a:cs typeface="Raleway Light"/>
              <a:sym typeface="Raleway Light"/>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pic>
        <p:nvPicPr>
          <p:cNvPr id="475" name="Google Shape;475;p73"/>
          <p:cNvPicPr preferRelativeResize="0"/>
          <p:nvPr/>
        </p:nvPicPr>
        <p:blipFill rotWithShape="1">
          <a:blip r:embed="rId3">
            <a:alphaModFix/>
          </a:blip>
          <a:srcRect b="0" l="0" r="0" t="0"/>
          <a:stretch/>
        </p:blipFill>
        <p:spPr>
          <a:xfrm>
            <a:off x="0" y="0"/>
            <a:ext cx="8428177" cy="5143499"/>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74"/>
          <p:cNvSpPr txBox="1"/>
          <p:nvPr/>
        </p:nvSpPr>
        <p:spPr>
          <a:xfrm>
            <a:off x="643801" y="184150"/>
            <a:ext cx="78564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2000"/>
              </a:spcBef>
              <a:spcAft>
                <a:spcPts val="0"/>
              </a:spcAft>
              <a:buClr>
                <a:schemeClr val="dk1"/>
              </a:buClr>
              <a:buSzPts val="1100"/>
              <a:buFont typeface="Arial"/>
              <a:buNone/>
            </a:pPr>
            <a:r>
              <a:rPr b="1" lang="en-GB" sz="3800">
                <a:solidFill>
                  <a:schemeClr val="dk1"/>
                </a:solidFill>
                <a:latin typeface="Raleway"/>
                <a:ea typeface="Raleway"/>
                <a:cs typeface="Raleway"/>
                <a:sym typeface="Raleway"/>
              </a:rPr>
              <a:t>github pages</a:t>
            </a:r>
            <a:endParaRPr b="1" sz="3800" u="none" cap="none" strike="noStrike">
              <a:solidFill>
                <a:schemeClr val="dk1"/>
              </a:solidFill>
              <a:latin typeface="Raleway"/>
              <a:ea typeface="Raleway"/>
              <a:cs typeface="Raleway"/>
              <a:sym typeface="Raleway"/>
            </a:endParaRPr>
          </a:p>
          <a:p>
            <a:pPr indent="0" lvl="0" marL="0" marR="0" rtl="0" algn="ctr">
              <a:lnSpc>
                <a:spcPct val="115000"/>
              </a:lnSpc>
              <a:spcBef>
                <a:spcPts val="2000"/>
              </a:spcBef>
              <a:spcAft>
                <a:spcPts val="1200"/>
              </a:spcAft>
              <a:buClr>
                <a:schemeClr val="dk1"/>
              </a:buClr>
              <a:buSzPts val="1100"/>
              <a:buFont typeface="Arial"/>
              <a:buNone/>
            </a:pPr>
            <a:r>
              <a:t/>
            </a:r>
            <a:endParaRPr b="0" i="1" sz="3800" u="none" cap="none" strike="noStrike">
              <a:solidFill>
                <a:schemeClr val="dk1"/>
              </a:solidFill>
              <a:latin typeface="Anton"/>
              <a:ea typeface="Anton"/>
              <a:cs typeface="Anton"/>
              <a:sym typeface="Anton"/>
            </a:endParaRPr>
          </a:p>
        </p:txBody>
      </p:sp>
      <p:sp>
        <p:nvSpPr>
          <p:cNvPr id="481" name="Google Shape;481;p74"/>
          <p:cNvSpPr txBox="1"/>
          <p:nvPr/>
        </p:nvSpPr>
        <p:spPr>
          <a:xfrm>
            <a:off x="6288900" y="881950"/>
            <a:ext cx="2563500" cy="366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Se auto recarga la página, y a continuación haz scroll nuevamente hasta “GitHub Pages”.</a:t>
            </a:r>
            <a:endParaRPr i="0" u="none" cap="none" strike="noStrike">
              <a:solidFill>
                <a:srgbClr val="000000"/>
              </a:solidFill>
              <a:latin typeface="Raleway Light"/>
              <a:ea typeface="Raleway Light"/>
              <a:cs typeface="Raleway Light"/>
              <a:sym typeface="Raleway Light"/>
            </a:endParaRPr>
          </a:p>
          <a:p>
            <a:pPr indent="0" lvl="0" marL="0" marR="0" rtl="0" algn="l">
              <a:lnSpc>
                <a:spcPct val="115000"/>
              </a:lnSpc>
              <a:spcBef>
                <a:spcPts val="0"/>
              </a:spcBef>
              <a:spcAft>
                <a:spcPts val="0"/>
              </a:spcAft>
              <a:buClr>
                <a:srgbClr val="000000"/>
              </a:buClr>
              <a:buSzPts val="1800"/>
              <a:buFont typeface="Arial"/>
              <a:buNone/>
            </a:pPr>
            <a:r>
              <a:t/>
            </a:r>
            <a:endParaRPr i="0" u="none" cap="none" strike="noStrike">
              <a:solidFill>
                <a:srgbClr val="000000"/>
              </a:solidFill>
              <a:latin typeface="Raleway Light"/>
              <a:ea typeface="Raleway Light"/>
              <a:cs typeface="Raleway Light"/>
              <a:sym typeface="Raleway Light"/>
            </a:endParaRPr>
          </a:p>
          <a:p>
            <a:pPr indent="0" lvl="0" marL="0" marR="0" rtl="0" algn="l">
              <a:lnSpc>
                <a:spcPct val="115000"/>
              </a:lnSpc>
              <a:spcBef>
                <a:spcPts val="0"/>
              </a:spcBef>
              <a:spcAft>
                <a:spcPts val="0"/>
              </a:spcAft>
              <a:buClr>
                <a:srgbClr val="000000"/>
              </a:buClr>
              <a:buSzPts val="1800"/>
              <a:buFont typeface="Arial"/>
              <a:buNone/>
            </a:pPr>
            <a:r>
              <a:rPr b="1" i="0" lang="en-GB" u="none" cap="none" strike="noStrike">
                <a:solidFill>
                  <a:srgbClr val="000000"/>
                </a:solidFill>
                <a:latin typeface="Raleway"/>
                <a:ea typeface="Raleway"/>
                <a:cs typeface="Raleway"/>
                <a:sym typeface="Raleway"/>
              </a:rPr>
              <a:t>¡Encontrarás la dirección web para poder acceder a tu sitio!</a:t>
            </a:r>
            <a:endParaRPr b="1" i="0" u="none" cap="none" strike="noStrike">
              <a:solidFill>
                <a:srgbClr val="000000"/>
              </a:solidFill>
              <a:latin typeface="Raleway"/>
              <a:ea typeface="Raleway"/>
              <a:cs typeface="Raleway"/>
              <a:sym typeface="Raleway"/>
            </a:endParaRPr>
          </a:p>
          <a:p>
            <a:pPr indent="0" lvl="0" marL="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000000"/>
              </a:solidFill>
              <a:latin typeface="Didact Gothic"/>
              <a:ea typeface="Didact Gothic"/>
              <a:cs typeface="Didact Gothic"/>
              <a:sym typeface="Didact Gothic"/>
            </a:endParaRPr>
          </a:p>
          <a:p>
            <a:pPr indent="0" lvl="0" marL="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000000"/>
              </a:solidFill>
              <a:latin typeface="Didact Gothic"/>
              <a:ea typeface="Didact Gothic"/>
              <a:cs typeface="Didact Gothic"/>
              <a:sym typeface="Didact Gothic"/>
            </a:endParaRPr>
          </a:p>
        </p:txBody>
      </p:sp>
      <p:pic>
        <p:nvPicPr>
          <p:cNvPr id="482" name="Google Shape;482;p74"/>
          <p:cNvPicPr preferRelativeResize="0"/>
          <p:nvPr/>
        </p:nvPicPr>
        <p:blipFill rotWithShape="1">
          <a:blip r:embed="rId3">
            <a:alphaModFix/>
          </a:blip>
          <a:srcRect b="0" l="0" r="0" t="0"/>
          <a:stretch/>
        </p:blipFill>
        <p:spPr>
          <a:xfrm>
            <a:off x="221725" y="1367115"/>
            <a:ext cx="5984100" cy="2968491"/>
          </a:xfrm>
          <a:prstGeom prst="rect">
            <a:avLst/>
          </a:prstGeom>
          <a:noFill/>
          <a:ln>
            <a:noFill/>
          </a:ln>
        </p:spPr>
      </p:pic>
      <p:sp>
        <p:nvSpPr>
          <p:cNvPr id="483" name="Google Shape;483;p74"/>
          <p:cNvSpPr/>
          <p:nvPr/>
        </p:nvSpPr>
        <p:spPr>
          <a:xfrm>
            <a:off x="2218225" y="2051850"/>
            <a:ext cx="2135100" cy="4299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nvSpPr>
        <p:spPr>
          <a:xfrm>
            <a:off x="1453047" y="372615"/>
            <a:ext cx="6237900" cy="69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4000"/>
              <a:buFont typeface="Arial"/>
              <a:buNone/>
            </a:pPr>
            <a:r>
              <a:rPr b="1" lang="en-GB" sz="2000">
                <a:solidFill>
                  <a:schemeClr val="dk1"/>
                </a:solidFill>
                <a:latin typeface="Raleway"/>
                <a:ea typeface="Raleway"/>
                <a:cs typeface="Raleway"/>
                <a:sym typeface="Raleway"/>
              </a:rPr>
              <a:t>Git: ¿qué es?</a:t>
            </a:r>
            <a:endParaRPr b="1" sz="2000">
              <a:solidFill>
                <a:schemeClr val="dk1"/>
              </a:solidFill>
              <a:latin typeface="Raleway"/>
              <a:ea typeface="Raleway"/>
              <a:cs typeface="Raleway"/>
              <a:sym typeface="Raleway"/>
            </a:endParaRPr>
          </a:p>
          <a:p>
            <a:pPr indent="0" lvl="0" marL="0" marR="0" rtl="0" algn="ctr">
              <a:lnSpc>
                <a:spcPct val="115000"/>
              </a:lnSpc>
              <a:spcBef>
                <a:spcPts val="0"/>
              </a:spcBef>
              <a:spcAft>
                <a:spcPts val="0"/>
              </a:spcAft>
              <a:buClr>
                <a:srgbClr val="000000"/>
              </a:buClr>
              <a:buSzPts val="4000"/>
              <a:buFont typeface="Arial"/>
              <a:buNone/>
            </a:pPr>
            <a:r>
              <a:t/>
            </a:r>
            <a:endParaRPr b="1" sz="2000">
              <a:latin typeface="Raleway"/>
              <a:ea typeface="Raleway"/>
              <a:cs typeface="Raleway"/>
              <a:sym typeface="Raleway"/>
            </a:endParaRPr>
          </a:p>
        </p:txBody>
      </p:sp>
      <p:pic>
        <p:nvPicPr>
          <p:cNvPr id="115" name="Google Shape;115;p21"/>
          <p:cNvPicPr preferRelativeResize="0"/>
          <p:nvPr/>
        </p:nvPicPr>
        <p:blipFill rotWithShape="1">
          <a:blip r:embed="rId3">
            <a:alphaModFix/>
          </a:blip>
          <a:srcRect b="0" l="0" r="0" t="0"/>
          <a:stretch/>
        </p:blipFill>
        <p:spPr>
          <a:xfrm>
            <a:off x="2075652" y="1445700"/>
            <a:ext cx="4992674" cy="2903349"/>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75"/>
          <p:cNvSpPr txBox="1"/>
          <p:nvPr>
            <p:ph idx="4294967295" type="title"/>
          </p:nvPr>
        </p:nvSpPr>
        <p:spPr>
          <a:xfrm>
            <a:off x="2958600" y="2212450"/>
            <a:ext cx="3765600" cy="108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aleway"/>
                <a:ea typeface="Raleway"/>
                <a:cs typeface="Raleway"/>
                <a:sym typeface="Raleway"/>
              </a:rPr>
              <a:t>Espacio de práctica</a:t>
            </a:r>
            <a:endParaRPr>
              <a:latin typeface="Raleway"/>
              <a:ea typeface="Raleway"/>
              <a:cs typeface="Raleway"/>
              <a:sym typeface="Raleway"/>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graphicFrame>
        <p:nvGraphicFramePr>
          <p:cNvPr id="493" name="Google Shape;493;p76"/>
          <p:cNvGraphicFramePr/>
          <p:nvPr/>
        </p:nvGraphicFramePr>
        <p:xfrm>
          <a:off x="1243238" y="1041375"/>
          <a:ext cx="3000000" cy="3000000"/>
        </p:xfrm>
        <a:graphic>
          <a:graphicData uri="http://schemas.openxmlformats.org/drawingml/2006/table">
            <a:tbl>
              <a:tblPr>
                <a:noFill/>
                <a:tableStyleId>{18D32C9F-40A4-4F2B-A262-726DBBB9456D}</a:tableStyleId>
              </a:tblPr>
              <a:tblGrid>
                <a:gridCol w="2219175"/>
                <a:gridCol w="2879425"/>
                <a:gridCol w="1558900"/>
              </a:tblGrid>
              <a:tr h="674550">
                <a:tc gridSpan="3">
                  <a:txBody>
                    <a:bodyPr/>
                    <a:lstStyle/>
                    <a:p>
                      <a:pPr indent="0" lvl="0" marL="0" marR="0" rtl="0" algn="l">
                        <a:lnSpc>
                          <a:spcPct val="100000"/>
                        </a:lnSpc>
                        <a:spcBef>
                          <a:spcPts val="0"/>
                        </a:spcBef>
                        <a:spcAft>
                          <a:spcPts val="0"/>
                        </a:spcAft>
                        <a:buClr>
                          <a:srgbClr val="000000"/>
                        </a:buClr>
                        <a:buSzPts val="2400"/>
                        <a:buFont typeface="Arial"/>
                        <a:buNone/>
                      </a:pPr>
                      <a:r>
                        <a:rPr b="1" lang="en-GB" sz="2400">
                          <a:solidFill>
                            <a:schemeClr val="dk1"/>
                          </a:solidFill>
                          <a:latin typeface="Raleway"/>
                          <a:ea typeface="Raleway"/>
                          <a:cs typeface="Raleway"/>
                          <a:sym typeface="Raleway"/>
                        </a:rPr>
                        <a:t>C</a:t>
                      </a:r>
                      <a:r>
                        <a:rPr b="1" lang="en-GB" sz="2400">
                          <a:solidFill>
                            <a:schemeClr val="dk1"/>
                          </a:solidFill>
                          <a:latin typeface="Raleway"/>
                          <a:ea typeface="Raleway"/>
                          <a:cs typeface="Raleway"/>
                          <a:sym typeface="Raleway"/>
                        </a:rPr>
                        <a:t>rear repositorio en GitHub</a:t>
                      </a:r>
                      <a:endParaRPr b="1" sz="2400">
                        <a:latin typeface="Raleway"/>
                        <a:ea typeface="Raleway"/>
                        <a:cs typeface="Raleway"/>
                        <a:sym typeface="Raleway"/>
                      </a:endParaRPr>
                    </a:p>
                  </a:txBody>
                  <a:tcPr marT="162000"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r h="2660575">
                <a:tc gridSpan="3">
                  <a:txBody>
                    <a:bodyPr/>
                    <a:lstStyle/>
                    <a:p>
                      <a:pPr indent="0" lvl="0" marL="0" marR="0" rtl="0" algn="l">
                        <a:lnSpc>
                          <a:spcPct val="100000"/>
                        </a:lnSpc>
                        <a:spcBef>
                          <a:spcPts val="0"/>
                        </a:spcBef>
                        <a:spcAft>
                          <a:spcPts val="0"/>
                        </a:spcAft>
                        <a:buClr>
                          <a:srgbClr val="000000"/>
                        </a:buClr>
                        <a:buSzPts val="200"/>
                        <a:buFont typeface="Arial"/>
                        <a:buNone/>
                      </a:pPr>
                      <a:r>
                        <a:t/>
                      </a:r>
                      <a:endParaRPr>
                        <a:latin typeface="Raleway"/>
                        <a:ea typeface="Raleway"/>
                        <a:cs typeface="Raleway"/>
                        <a:sym typeface="Raleway"/>
                      </a:endParaRPr>
                    </a:p>
                    <a:p>
                      <a:pPr indent="0" lvl="0" marL="0" marR="0" rtl="0" algn="l">
                        <a:lnSpc>
                          <a:spcPct val="100000"/>
                        </a:lnSpc>
                        <a:spcBef>
                          <a:spcPts val="0"/>
                        </a:spcBef>
                        <a:spcAft>
                          <a:spcPts val="0"/>
                        </a:spcAft>
                        <a:buClr>
                          <a:srgbClr val="000000"/>
                        </a:buClr>
                        <a:buSzPts val="200"/>
                        <a:buFont typeface="Arial"/>
                        <a:buNone/>
                      </a:pPr>
                      <a:r>
                        <a:rPr lang="en-GB">
                          <a:latin typeface="Raleway"/>
                          <a:ea typeface="Raleway"/>
                          <a:cs typeface="Raleway"/>
                          <a:sym typeface="Raleway"/>
                        </a:rPr>
                        <a:t>C</a:t>
                      </a:r>
                      <a:r>
                        <a:rPr lang="en-GB" u="none" cap="none" strike="noStrike">
                          <a:solidFill>
                            <a:schemeClr val="dk1"/>
                          </a:solidFill>
                          <a:latin typeface="Raleway Light"/>
                          <a:ea typeface="Raleway Light"/>
                          <a:cs typeface="Raleway Light"/>
                          <a:sym typeface="Raleway Light"/>
                        </a:rPr>
                        <a:t>rear un repositorio en GitHub. </a:t>
                      </a:r>
                      <a:endParaRPr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700"/>
                        <a:buFont typeface="Arial"/>
                        <a:buNone/>
                      </a:pPr>
                      <a:r>
                        <a:t/>
                      </a:r>
                      <a:endParaRPr b="1">
                        <a:solidFill>
                          <a:schemeClr val="dk1"/>
                        </a:solidFill>
                        <a:latin typeface="Raleway"/>
                        <a:ea typeface="Raleway"/>
                        <a:cs typeface="Raleway"/>
                        <a:sym typeface="Raleway"/>
                      </a:endParaRPr>
                    </a:p>
                    <a:p>
                      <a:pPr indent="-317500" lvl="0" marL="457200" marR="0" rtl="0" algn="l">
                        <a:lnSpc>
                          <a:spcPct val="100000"/>
                        </a:lnSpc>
                        <a:spcBef>
                          <a:spcPts val="0"/>
                        </a:spcBef>
                        <a:spcAft>
                          <a:spcPts val="0"/>
                        </a:spcAft>
                        <a:buClr>
                          <a:schemeClr val="dk1"/>
                        </a:buClr>
                        <a:buSzPts val="1400"/>
                        <a:buFont typeface="Raleway Light"/>
                        <a:buChar char="-"/>
                      </a:pPr>
                      <a:r>
                        <a:rPr lang="en-GB">
                          <a:solidFill>
                            <a:schemeClr val="dk1"/>
                          </a:solidFill>
                          <a:latin typeface="Raleway Light"/>
                          <a:ea typeface="Raleway Light"/>
                          <a:cs typeface="Raleway Light"/>
                          <a:sym typeface="Raleway Light"/>
                        </a:rPr>
                        <a:t>Comprobar instalación de GIT, configurada la identidad.</a:t>
                      </a:r>
                      <a:endParaRPr>
                        <a:solidFill>
                          <a:schemeClr val="dk1"/>
                        </a:solidFill>
                        <a:latin typeface="Raleway Light"/>
                        <a:ea typeface="Raleway Light"/>
                        <a:cs typeface="Raleway Light"/>
                        <a:sym typeface="Raleway Light"/>
                      </a:endParaRPr>
                    </a:p>
                    <a:p>
                      <a:pPr indent="-317500" lvl="0" marL="457200" marR="0" rtl="0" algn="l">
                        <a:lnSpc>
                          <a:spcPct val="100000"/>
                        </a:lnSpc>
                        <a:spcBef>
                          <a:spcPts val="0"/>
                        </a:spcBef>
                        <a:spcAft>
                          <a:spcPts val="0"/>
                        </a:spcAft>
                        <a:buClr>
                          <a:schemeClr val="dk1"/>
                        </a:buClr>
                        <a:buSzPts val="1400"/>
                        <a:buFont typeface="Raleway Light"/>
                        <a:buChar char="-"/>
                      </a:pPr>
                      <a:r>
                        <a:rPr lang="en-GB">
                          <a:solidFill>
                            <a:schemeClr val="dk1"/>
                          </a:solidFill>
                          <a:latin typeface="Raleway Light"/>
                          <a:ea typeface="Raleway Light"/>
                          <a:cs typeface="Raleway Light"/>
                          <a:sym typeface="Raleway Light"/>
                        </a:rPr>
                        <a:t>Crear cuenta de Github.</a:t>
                      </a:r>
                      <a:endParaRPr>
                        <a:solidFill>
                          <a:schemeClr val="dk1"/>
                        </a:solidFill>
                        <a:latin typeface="Raleway Light"/>
                        <a:ea typeface="Raleway Light"/>
                        <a:cs typeface="Raleway Light"/>
                        <a:sym typeface="Raleway Light"/>
                      </a:endParaRPr>
                    </a:p>
                    <a:p>
                      <a:pPr indent="-317500" lvl="0" marL="457200" rtl="0" algn="l">
                        <a:spcBef>
                          <a:spcPts val="0"/>
                        </a:spcBef>
                        <a:spcAft>
                          <a:spcPts val="0"/>
                        </a:spcAft>
                        <a:buClr>
                          <a:schemeClr val="dk1"/>
                        </a:buClr>
                        <a:buSzPts val="1400"/>
                        <a:buFont typeface="Raleway Light"/>
                        <a:buChar char="-"/>
                      </a:pPr>
                      <a:r>
                        <a:rPr lang="en-GB">
                          <a:solidFill>
                            <a:schemeClr val="dk1"/>
                          </a:solidFill>
                          <a:latin typeface="Raleway Light"/>
                          <a:ea typeface="Raleway Light"/>
                          <a:cs typeface="Raleway Light"/>
                          <a:sym typeface="Raleway Light"/>
                        </a:rPr>
                        <a:t>Practicar el uso de los 3 estados con la terminal.</a:t>
                      </a:r>
                      <a:endParaRPr>
                        <a:solidFill>
                          <a:schemeClr val="dk1"/>
                        </a:solidFill>
                        <a:latin typeface="Raleway Light"/>
                        <a:ea typeface="Raleway Light"/>
                        <a:cs typeface="Raleway Light"/>
                        <a:sym typeface="Raleway Light"/>
                      </a:endParaRPr>
                    </a:p>
                    <a:p>
                      <a:pPr indent="-317500" lvl="0" marL="457200" marR="0" rtl="0" algn="l">
                        <a:lnSpc>
                          <a:spcPct val="100000"/>
                        </a:lnSpc>
                        <a:spcBef>
                          <a:spcPts val="0"/>
                        </a:spcBef>
                        <a:spcAft>
                          <a:spcPts val="0"/>
                        </a:spcAft>
                        <a:buClr>
                          <a:schemeClr val="dk1"/>
                        </a:buClr>
                        <a:buSzPts val="1400"/>
                        <a:buFont typeface="Raleway Light"/>
                        <a:buChar char="-"/>
                      </a:pPr>
                      <a:r>
                        <a:rPr lang="en-GB">
                          <a:solidFill>
                            <a:schemeClr val="dk1"/>
                          </a:solidFill>
                          <a:latin typeface="Raleway Light"/>
                          <a:ea typeface="Raleway Light"/>
                          <a:cs typeface="Raleway Light"/>
                          <a:sym typeface="Raleway Light"/>
                        </a:rPr>
                        <a:t>Crear un repositorio y s</a:t>
                      </a:r>
                      <a:r>
                        <a:rPr lang="en-GB" u="none" cap="none" strike="noStrike">
                          <a:solidFill>
                            <a:schemeClr val="dk1"/>
                          </a:solidFill>
                          <a:latin typeface="Raleway Light"/>
                          <a:ea typeface="Raleway Light"/>
                          <a:cs typeface="Raleway Light"/>
                          <a:sym typeface="Raleway Light"/>
                        </a:rPr>
                        <a:t>ub</a:t>
                      </a:r>
                      <a:r>
                        <a:rPr lang="en-GB">
                          <a:solidFill>
                            <a:schemeClr val="dk1"/>
                          </a:solidFill>
                          <a:latin typeface="Raleway Light"/>
                          <a:ea typeface="Raleway Light"/>
                          <a:cs typeface="Raleway Light"/>
                          <a:sym typeface="Raleway Light"/>
                        </a:rPr>
                        <a:t>ir un archivo de prueba a</a:t>
                      </a:r>
                      <a:r>
                        <a:rPr lang="en-GB" u="none" cap="none" strike="noStrike">
                          <a:solidFill>
                            <a:schemeClr val="dk1"/>
                          </a:solidFill>
                          <a:latin typeface="Raleway Light"/>
                          <a:ea typeface="Raleway Light"/>
                          <a:cs typeface="Raleway Light"/>
                          <a:sym typeface="Raleway Light"/>
                        </a:rPr>
                        <a:t>l repositorio.</a:t>
                      </a:r>
                      <a:endParaRPr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None/>
                      </a:pPr>
                      <a:r>
                        <a:t/>
                      </a:r>
                      <a:endParaRPr>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None/>
                      </a:pPr>
                      <a:r>
                        <a:rPr lang="en-GB" u="none" cap="none" strike="noStrike">
                          <a:solidFill>
                            <a:schemeClr val="dk1"/>
                          </a:solidFill>
                          <a:latin typeface="Raleway Light"/>
                          <a:ea typeface="Raleway Light"/>
                          <a:cs typeface="Raleway Light"/>
                          <a:sym typeface="Raleway Light"/>
                        </a:rPr>
                        <a:t>D</a:t>
                      </a:r>
                      <a:r>
                        <a:rPr lang="en-GB">
                          <a:solidFill>
                            <a:schemeClr val="dk1"/>
                          </a:solidFill>
                          <a:latin typeface="Raleway Light"/>
                          <a:ea typeface="Raleway Light"/>
                          <a:cs typeface="Raleway Light"/>
                          <a:sym typeface="Raleway Light"/>
                        </a:rPr>
                        <a:t>urante el curso </a:t>
                      </a:r>
                      <a:r>
                        <a:rPr lang="en-GB">
                          <a:solidFill>
                            <a:schemeClr val="dk1"/>
                          </a:solidFill>
                          <a:latin typeface="Raleway Light"/>
                          <a:ea typeface="Raleway Light"/>
                          <a:cs typeface="Raleway Light"/>
                          <a:sym typeface="Raleway Light"/>
                        </a:rPr>
                        <a:t>actualizarán</a:t>
                      </a:r>
                      <a:r>
                        <a:rPr lang="en-GB">
                          <a:solidFill>
                            <a:schemeClr val="dk1"/>
                          </a:solidFill>
                          <a:latin typeface="Raleway Light"/>
                          <a:ea typeface="Raleway Light"/>
                          <a:cs typeface="Raleway Light"/>
                          <a:sym typeface="Raleway Light"/>
                        </a:rPr>
                        <a:t> los avances de tu </a:t>
                      </a:r>
                      <a:r>
                        <a:rPr lang="en-GB" u="none" cap="none" strike="noStrike">
                          <a:solidFill>
                            <a:schemeClr val="dk1"/>
                          </a:solidFill>
                          <a:latin typeface="Raleway Light"/>
                          <a:ea typeface="Raleway Light"/>
                          <a:cs typeface="Raleway Light"/>
                          <a:sym typeface="Raleway Light"/>
                        </a:rPr>
                        <a:t>proyecto directamente en GitHub, y utilizarás el Public URL para la presentación del mismo.</a:t>
                      </a:r>
                      <a:endParaRPr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Clr>
                          <a:schemeClr val="dk1"/>
                        </a:buClr>
                        <a:buSzPts val="1100"/>
                        <a:buFont typeface="Arial"/>
                        <a:buNone/>
                      </a:pPr>
                      <a:r>
                        <a:t/>
                      </a:r>
                      <a:endParaRPr b="1" sz="1600" u="none" cap="none" strike="noStrike"/>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bl>
          </a:graphicData>
        </a:graphic>
      </p:graphicFrame>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77"/>
          <p:cNvSpPr txBox="1"/>
          <p:nvPr>
            <p:ph idx="4294967295" type="title"/>
          </p:nvPr>
        </p:nvSpPr>
        <p:spPr>
          <a:xfrm>
            <a:off x="2689200" y="1657200"/>
            <a:ext cx="3765600" cy="108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3400">
                <a:latin typeface="Raleway"/>
                <a:ea typeface="Raleway"/>
                <a:cs typeface="Raleway"/>
                <a:sym typeface="Raleway"/>
              </a:rPr>
              <a:t>¿ Preguntas?</a:t>
            </a:r>
            <a:endParaRPr sz="3400">
              <a:latin typeface="Raleway"/>
              <a:ea typeface="Raleway"/>
              <a:cs typeface="Raleway"/>
              <a:sym typeface="Raleway"/>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78"/>
          <p:cNvSpPr txBox="1"/>
          <p:nvPr>
            <p:ph idx="4294967295" type="title"/>
          </p:nvPr>
        </p:nvSpPr>
        <p:spPr>
          <a:xfrm>
            <a:off x="2689200" y="1657200"/>
            <a:ext cx="3765600" cy="108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aleway"/>
              <a:ea typeface="Raleway"/>
              <a:cs typeface="Raleway"/>
              <a:sym typeface="Raleway"/>
            </a:endParaRPr>
          </a:p>
          <a:p>
            <a:pPr indent="0" lvl="0" marL="0" rtl="0" algn="ctr">
              <a:spcBef>
                <a:spcPts val="0"/>
              </a:spcBef>
              <a:spcAft>
                <a:spcPts val="0"/>
              </a:spcAft>
              <a:buNone/>
            </a:pPr>
            <a:r>
              <a:rPr lang="en-GB" sz="3400">
                <a:latin typeface="Raleway"/>
                <a:ea typeface="Raleway"/>
                <a:cs typeface="Raleway"/>
                <a:sym typeface="Raleway"/>
              </a:rPr>
              <a:t>¡Muchas gracias!</a:t>
            </a:r>
            <a:endParaRPr sz="3400">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nvSpPr>
        <p:spPr>
          <a:xfrm>
            <a:off x="3056500" y="998925"/>
            <a:ext cx="3359400" cy="335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2"/>
          <p:cNvSpPr txBox="1"/>
          <p:nvPr/>
        </p:nvSpPr>
        <p:spPr>
          <a:xfrm>
            <a:off x="1621475" y="1397000"/>
            <a:ext cx="5775600" cy="807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0" lang="en-GB" u="none" cap="none" strike="noStrike">
                <a:solidFill>
                  <a:srgbClr val="000000"/>
                </a:solidFill>
                <a:latin typeface="Raleway Light"/>
                <a:ea typeface="Raleway Light"/>
                <a:cs typeface="Raleway Light"/>
                <a:sym typeface="Raleway Light"/>
              </a:rPr>
              <a:t>Con GIT, </a:t>
            </a:r>
            <a:r>
              <a:rPr b="1" i="0" lang="en-GB" u="none" cap="none" strike="noStrike">
                <a:solidFill>
                  <a:srgbClr val="000000"/>
                </a:solidFill>
                <a:latin typeface="Raleway"/>
                <a:ea typeface="Raleway"/>
                <a:cs typeface="Raleway"/>
                <a:sym typeface="Raleway"/>
              </a:rPr>
              <a:t>podemos ir a versiones anteriores</a:t>
            </a:r>
            <a:r>
              <a:rPr i="0" lang="en-GB" u="none" cap="none" strike="noStrike">
                <a:solidFill>
                  <a:srgbClr val="000000"/>
                </a:solidFill>
                <a:latin typeface="Raleway Light"/>
                <a:ea typeface="Raleway Light"/>
                <a:cs typeface="Raleway Light"/>
                <a:sym typeface="Raleway Light"/>
              </a:rPr>
              <a:t>, muy útil </a:t>
            </a:r>
            <a:r>
              <a:rPr lang="en-GB">
                <a:latin typeface="Raleway Light"/>
                <a:ea typeface="Raleway Light"/>
                <a:cs typeface="Raleway Light"/>
                <a:sym typeface="Raleway Light"/>
              </a:rPr>
              <a:t>para corregir errores</a:t>
            </a:r>
            <a:r>
              <a:rPr i="0" lang="en-GB" u="none" cap="none" strike="noStrike">
                <a:solidFill>
                  <a:srgbClr val="000000"/>
                </a:solidFill>
                <a:latin typeface="Raleway Light"/>
                <a:ea typeface="Raleway Light"/>
                <a:cs typeface="Raleway Light"/>
                <a:sym typeface="Raleway Light"/>
              </a:rPr>
              <a:t>, y para la organización.</a:t>
            </a:r>
            <a:endParaRPr i="0" u="none" cap="none" strike="noStrike">
              <a:solidFill>
                <a:srgbClr val="000000"/>
              </a:solidFill>
              <a:latin typeface="Raleway Light"/>
              <a:ea typeface="Raleway Light"/>
              <a:cs typeface="Raleway Light"/>
              <a:sym typeface="Raleway Light"/>
            </a:endParaRPr>
          </a:p>
        </p:txBody>
      </p:sp>
      <p:pic>
        <p:nvPicPr>
          <p:cNvPr id="122" name="Google Shape;122;p22"/>
          <p:cNvPicPr preferRelativeResize="0"/>
          <p:nvPr/>
        </p:nvPicPr>
        <p:blipFill rotWithShape="1">
          <a:blip r:embed="rId3">
            <a:alphaModFix/>
          </a:blip>
          <a:srcRect b="0" l="0" r="0" t="0"/>
          <a:stretch/>
        </p:blipFill>
        <p:spPr>
          <a:xfrm>
            <a:off x="2218283" y="2489575"/>
            <a:ext cx="5035825" cy="1809275"/>
          </a:xfrm>
          <a:prstGeom prst="rect">
            <a:avLst/>
          </a:prstGeom>
          <a:noFill/>
          <a:ln>
            <a:noFill/>
          </a:ln>
        </p:spPr>
      </p:pic>
      <p:sp>
        <p:nvSpPr>
          <p:cNvPr id="123" name="Google Shape;123;p22"/>
          <p:cNvSpPr txBox="1"/>
          <p:nvPr/>
        </p:nvSpPr>
        <p:spPr>
          <a:xfrm>
            <a:off x="1453047" y="372615"/>
            <a:ext cx="6237900" cy="69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4000"/>
              <a:buFont typeface="Arial"/>
              <a:buNone/>
            </a:pPr>
            <a:r>
              <a:rPr b="1" lang="en-GB" sz="2000">
                <a:solidFill>
                  <a:schemeClr val="dk1"/>
                </a:solidFill>
                <a:latin typeface="Raleway"/>
                <a:ea typeface="Raleway"/>
                <a:cs typeface="Raleway"/>
                <a:sym typeface="Raleway"/>
              </a:rPr>
              <a:t>Git: ¿qué es?</a:t>
            </a:r>
            <a:endParaRPr i="1" sz="4000">
              <a:latin typeface="Anton"/>
              <a:ea typeface="Anton"/>
              <a:cs typeface="Anton"/>
              <a:sym typeface="Anto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3"/>
          <p:cNvPicPr preferRelativeResize="0"/>
          <p:nvPr/>
        </p:nvPicPr>
        <p:blipFill rotWithShape="1">
          <a:blip r:embed="rId3">
            <a:alphaModFix/>
          </a:blip>
          <a:srcRect b="0" l="0" r="0" t="0"/>
          <a:stretch/>
        </p:blipFill>
        <p:spPr>
          <a:xfrm>
            <a:off x="4290873" y="1490535"/>
            <a:ext cx="4224875" cy="2823825"/>
          </a:xfrm>
          <a:prstGeom prst="rect">
            <a:avLst/>
          </a:prstGeom>
          <a:noFill/>
          <a:ln>
            <a:noFill/>
          </a:ln>
        </p:spPr>
      </p:pic>
      <p:sp>
        <p:nvSpPr>
          <p:cNvPr id="129" name="Google Shape;129;p23"/>
          <p:cNvSpPr txBox="1"/>
          <p:nvPr/>
        </p:nvSpPr>
        <p:spPr>
          <a:xfrm>
            <a:off x="896600" y="1393700"/>
            <a:ext cx="2647500" cy="642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GB" sz="1200" u="none" cap="none" strike="noStrike">
                <a:solidFill>
                  <a:srgbClr val="000000"/>
                </a:solidFill>
                <a:latin typeface="Raleway"/>
                <a:ea typeface="Raleway"/>
                <a:cs typeface="Raleway"/>
                <a:sym typeface="Raleway"/>
              </a:rPr>
              <a:t>1er estado</a:t>
            </a:r>
            <a:r>
              <a:rPr i="0" lang="en-GB" sz="1200" u="none" cap="none" strike="noStrike">
                <a:solidFill>
                  <a:srgbClr val="000000"/>
                </a:solidFill>
                <a:latin typeface="Raleway Light"/>
                <a:ea typeface="Raleway Light"/>
                <a:cs typeface="Raleway Light"/>
                <a:sym typeface="Raleway Light"/>
              </a:rPr>
              <a:t> (el que trabajamos)</a:t>
            </a:r>
            <a:endParaRPr i="0" sz="1200" u="none" cap="none" strike="noStrike">
              <a:solidFill>
                <a:srgbClr val="000000"/>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rPr i="0" lang="en-GB" sz="1200" u="none" cap="none" strike="noStrike">
                <a:solidFill>
                  <a:srgbClr val="000000"/>
                </a:solidFill>
                <a:latin typeface="Raleway Light"/>
                <a:ea typeface="Raleway Light"/>
                <a:cs typeface="Raleway Light"/>
                <a:sym typeface="Raleway Light"/>
              </a:rPr>
              <a:t>“</a:t>
            </a:r>
            <a:r>
              <a:rPr i="1" lang="en-GB" sz="1200" u="none" cap="none" strike="noStrike">
                <a:solidFill>
                  <a:srgbClr val="000000"/>
                </a:solidFill>
                <a:latin typeface="Raleway Light"/>
                <a:ea typeface="Raleway Light"/>
                <a:cs typeface="Raleway Light"/>
                <a:sym typeface="Raleway Light"/>
              </a:rPr>
              <a:t>preparamos las cajas</a:t>
            </a:r>
            <a:r>
              <a:rPr i="0" lang="en-GB" sz="1200" u="none" cap="none" strike="noStrike">
                <a:solidFill>
                  <a:srgbClr val="000000"/>
                </a:solidFill>
                <a:latin typeface="Raleway Light"/>
                <a:ea typeface="Raleway Light"/>
                <a:cs typeface="Raleway Light"/>
                <a:sym typeface="Raleway Light"/>
              </a:rPr>
              <a:t>”.</a:t>
            </a:r>
            <a:endParaRPr i="0" sz="1200" u="none" cap="none" strike="noStrike">
              <a:solidFill>
                <a:srgbClr val="000000"/>
              </a:solidFill>
              <a:latin typeface="Raleway Light"/>
              <a:ea typeface="Raleway Light"/>
              <a:cs typeface="Raleway Light"/>
              <a:sym typeface="Raleway Light"/>
            </a:endParaRPr>
          </a:p>
        </p:txBody>
      </p:sp>
      <p:sp>
        <p:nvSpPr>
          <p:cNvPr id="130" name="Google Shape;130;p23"/>
          <p:cNvSpPr txBox="1"/>
          <p:nvPr/>
        </p:nvSpPr>
        <p:spPr>
          <a:xfrm>
            <a:off x="896600" y="2575100"/>
            <a:ext cx="2647500" cy="642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GB" sz="1200" u="none" cap="none" strike="noStrike">
                <a:solidFill>
                  <a:srgbClr val="000000"/>
                </a:solidFill>
                <a:latin typeface="Raleway"/>
                <a:ea typeface="Raleway"/>
                <a:cs typeface="Raleway"/>
                <a:sym typeface="Raleway"/>
              </a:rPr>
              <a:t>2do estado</a:t>
            </a:r>
            <a:r>
              <a:rPr i="0" lang="en-GB" sz="1200" u="none" cap="none" strike="noStrike">
                <a:solidFill>
                  <a:srgbClr val="000000"/>
                </a:solidFill>
                <a:latin typeface="Raleway Light"/>
                <a:ea typeface="Raleway Light"/>
                <a:cs typeface="Raleway Light"/>
                <a:sym typeface="Raleway Light"/>
              </a:rPr>
              <a:t> (archivos listos)</a:t>
            </a:r>
            <a:br>
              <a:rPr i="0" lang="en-GB" sz="1200" u="none" cap="none" strike="noStrike">
                <a:solidFill>
                  <a:srgbClr val="000000"/>
                </a:solidFill>
                <a:latin typeface="Raleway Light"/>
                <a:ea typeface="Raleway Light"/>
                <a:cs typeface="Raleway Light"/>
                <a:sym typeface="Raleway Light"/>
              </a:rPr>
            </a:br>
            <a:r>
              <a:rPr i="0" lang="en-GB" sz="1200" u="none" cap="none" strike="noStrike">
                <a:solidFill>
                  <a:srgbClr val="000000"/>
                </a:solidFill>
                <a:latin typeface="Raleway Light"/>
                <a:ea typeface="Raleway Light"/>
                <a:cs typeface="Raleway Light"/>
                <a:sym typeface="Raleway Light"/>
              </a:rPr>
              <a:t>“</a:t>
            </a:r>
            <a:r>
              <a:rPr i="1" lang="en-GB" sz="1200" u="none" cap="none" strike="noStrike">
                <a:solidFill>
                  <a:srgbClr val="000000"/>
                </a:solidFill>
                <a:latin typeface="Raleway Light"/>
                <a:ea typeface="Raleway Light"/>
                <a:cs typeface="Raleway Light"/>
                <a:sym typeface="Raleway Light"/>
              </a:rPr>
              <a:t>agregamos las cajas listas</a:t>
            </a:r>
            <a:r>
              <a:rPr i="0" lang="en-GB" sz="1200" u="none" cap="none" strike="noStrike">
                <a:solidFill>
                  <a:srgbClr val="000000"/>
                </a:solidFill>
                <a:latin typeface="Raleway Light"/>
                <a:ea typeface="Raleway Light"/>
                <a:cs typeface="Raleway Light"/>
                <a:sym typeface="Raleway Light"/>
              </a:rPr>
              <a:t>”.</a:t>
            </a:r>
            <a:endParaRPr i="0" sz="1200" u="none" cap="none" strike="noStrike">
              <a:solidFill>
                <a:srgbClr val="000000"/>
              </a:solidFill>
              <a:latin typeface="Raleway Light"/>
              <a:ea typeface="Raleway Light"/>
              <a:cs typeface="Raleway Light"/>
              <a:sym typeface="Raleway Light"/>
            </a:endParaRPr>
          </a:p>
        </p:txBody>
      </p:sp>
      <p:sp>
        <p:nvSpPr>
          <p:cNvPr id="131" name="Google Shape;131;p23"/>
          <p:cNvSpPr txBox="1"/>
          <p:nvPr/>
        </p:nvSpPr>
        <p:spPr>
          <a:xfrm>
            <a:off x="896600" y="3642550"/>
            <a:ext cx="2891400" cy="768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GB" sz="1200" u="none" cap="none" strike="noStrike">
                <a:solidFill>
                  <a:srgbClr val="000000"/>
                </a:solidFill>
                <a:latin typeface="Raleway"/>
                <a:ea typeface="Raleway"/>
                <a:cs typeface="Raleway"/>
                <a:sym typeface="Raleway"/>
              </a:rPr>
              <a:t>3er estado</a:t>
            </a:r>
            <a:r>
              <a:rPr i="0" lang="en-GB" sz="1200" u="none" cap="none" strike="noStrike">
                <a:solidFill>
                  <a:srgbClr val="000000"/>
                </a:solidFill>
                <a:latin typeface="Raleway Light"/>
                <a:ea typeface="Raleway Light"/>
                <a:cs typeface="Raleway Light"/>
                <a:sym typeface="Raleway Light"/>
              </a:rPr>
              <a:t> (registro de todos los archivos) “</a:t>
            </a:r>
            <a:r>
              <a:rPr i="1" lang="en-GB" sz="1200" u="none" cap="none" strike="noStrike">
                <a:solidFill>
                  <a:srgbClr val="000000"/>
                </a:solidFill>
                <a:latin typeface="Raleway Light"/>
                <a:ea typeface="Raleway Light"/>
                <a:cs typeface="Raleway Light"/>
                <a:sym typeface="Raleway Light"/>
              </a:rPr>
              <a:t>lote listo</a:t>
            </a:r>
            <a:r>
              <a:rPr i="0" lang="en-GB" sz="1200" u="none" cap="none" strike="noStrike">
                <a:solidFill>
                  <a:srgbClr val="000000"/>
                </a:solidFill>
                <a:latin typeface="Raleway Light"/>
                <a:ea typeface="Raleway Light"/>
                <a:cs typeface="Raleway Light"/>
                <a:sym typeface="Raleway Light"/>
              </a:rPr>
              <a:t>”.</a:t>
            </a:r>
            <a:endParaRPr i="0" sz="1200" u="none" cap="none" strike="noStrike">
              <a:solidFill>
                <a:srgbClr val="000000"/>
              </a:solidFill>
              <a:latin typeface="Raleway Light"/>
              <a:ea typeface="Raleway Light"/>
              <a:cs typeface="Raleway Light"/>
              <a:sym typeface="Raleway Light"/>
            </a:endParaRPr>
          </a:p>
        </p:txBody>
      </p:sp>
      <p:sp>
        <p:nvSpPr>
          <p:cNvPr id="132" name="Google Shape;132;p23"/>
          <p:cNvSpPr txBox="1"/>
          <p:nvPr/>
        </p:nvSpPr>
        <p:spPr>
          <a:xfrm>
            <a:off x="1453047" y="372615"/>
            <a:ext cx="6237900" cy="697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4000"/>
              <a:buFont typeface="Arial"/>
              <a:buNone/>
            </a:pPr>
            <a:r>
              <a:rPr b="1" lang="en-GB" sz="2000">
                <a:latin typeface="Raleway"/>
                <a:ea typeface="Raleway"/>
                <a:cs typeface="Raleway"/>
                <a:sym typeface="Raleway"/>
              </a:rPr>
              <a:t>G</a:t>
            </a:r>
            <a:r>
              <a:rPr b="1" lang="en-GB" sz="2000">
                <a:latin typeface="Raleway"/>
                <a:ea typeface="Raleway"/>
                <a:cs typeface="Raleway"/>
                <a:sym typeface="Raleway"/>
              </a:rPr>
              <a:t>it:</a:t>
            </a:r>
            <a:r>
              <a:rPr b="1" lang="en-GB" sz="2000">
                <a:solidFill>
                  <a:schemeClr val="dk1"/>
                </a:solidFill>
                <a:latin typeface="Raleway"/>
                <a:ea typeface="Raleway"/>
                <a:cs typeface="Raleway"/>
                <a:sym typeface="Raleway"/>
              </a:rPr>
              <a:t> los 3 estados</a:t>
            </a:r>
            <a:endParaRPr b="1" sz="2000">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4"/>
          <p:cNvSpPr txBox="1"/>
          <p:nvPr/>
        </p:nvSpPr>
        <p:spPr>
          <a:xfrm>
            <a:off x="1453047" y="550915"/>
            <a:ext cx="6237900" cy="6978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300"/>
              </a:spcAft>
              <a:buClr>
                <a:schemeClr val="dk1"/>
              </a:buClr>
              <a:buSzPts val="1100"/>
              <a:buFont typeface="Arial"/>
              <a:buNone/>
            </a:pPr>
            <a:r>
              <a:rPr b="1" lang="en-GB" sz="2000">
                <a:solidFill>
                  <a:schemeClr val="dk1"/>
                </a:solidFill>
                <a:latin typeface="Raleway"/>
                <a:ea typeface="Raleway"/>
                <a:cs typeface="Raleway"/>
                <a:sym typeface="Raleway"/>
              </a:rPr>
              <a:t>¿Qué es git?</a:t>
            </a:r>
            <a:endParaRPr i="1" sz="4000">
              <a:solidFill>
                <a:schemeClr val="dk1"/>
              </a:solidFill>
              <a:latin typeface="Anton"/>
              <a:ea typeface="Anton"/>
              <a:cs typeface="Anton"/>
              <a:sym typeface="Anton"/>
            </a:endParaRPr>
          </a:p>
        </p:txBody>
      </p:sp>
      <p:pic>
        <p:nvPicPr>
          <p:cNvPr id="138" name="Google Shape;138;p24"/>
          <p:cNvPicPr preferRelativeResize="0"/>
          <p:nvPr/>
        </p:nvPicPr>
        <p:blipFill rotWithShape="1">
          <a:blip r:embed="rId3">
            <a:alphaModFix/>
          </a:blip>
          <a:srcRect b="0" l="0" r="0" t="0"/>
          <a:stretch/>
        </p:blipFill>
        <p:spPr>
          <a:xfrm>
            <a:off x="1475775" y="1519528"/>
            <a:ext cx="6491314" cy="3063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idele template">
  <a:themeElements>
    <a:clrScheme name="Custom 347">
      <a:dk1>
        <a:srgbClr val="000000"/>
      </a:dk1>
      <a:lt1>
        <a:srgbClr val="FFFFFF"/>
      </a:lt1>
      <a:dk2>
        <a:srgbClr val="3F3F3F"/>
      </a:dk2>
      <a:lt2>
        <a:srgbClr val="F3F3F3"/>
      </a:lt2>
      <a:accent1>
        <a:srgbClr val="FF004E"/>
      </a:accent1>
      <a:accent2>
        <a:srgbClr val="901829"/>
      </a:accent2>
      <a:accent3>
        <a:srgbClr val="B958C2"/>
      </a:accent3>
      <a:accent4>
        <a:srgbClr val="5B8FDD"/>
      </a:accent4>
      <a:accent5>
        <a:srgbClr val="7CB652"/>
      </a:accent5>
      <a:accent6>
        <a:srgbClr val="FFB200"/>
      </a:accent6>
      <a:hlink>
        <a:srgbClr val="FF004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